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 id="2147483652" r:id="rId2"/>
  </p:sldMasterIdLst>
  <p:notesMasterIdLst>
    <p:notesMasterId r:id="rId68"/>
  </p:notesMasterIdLst>
  <p:sldIdLst>
    <p:sldId id="261" r:id="rId3"/>
    <p:sldId id="262" r:id="rId4"/>
    <p:sldId id="263" r:id="rId5"/>
    <p:sldId id="264" r:id="rId6"/>
    <p:sldId id="265" r:id="rId7"/>
    <p:sldId id="266" r:id="rId8"/>
    <p:sldId id="268" r:id="rId9"/>
    <p:sldId id="325" r:id="rId10"/>
    <p:sldId id="323" r:id="rId11"/>
    <p:sldId id="324" r:id="rId12"/>
    <p:sldId id="322" r:id="rId13"/>
    <p:sldId id="272" r:id="rId14"/>
    <p:sldId id="276" r:id="rId15"/>
    <p:sldId id="275" r:id="rId16"/>
    <p:sldId id="277" r:id="rId17"/>
    <p:sldId id="297" r:id="rId18"/>
    <p:sldId id="282" r:id="rId19"/>
    <p:sldId id="320" r:id="rId20"/>
    <p:sldId id="284" r:id="rId21"/>
    <p:sldId id="285" r:id="rId22"/>
    <p:sldId id="286" r:id="rId23"/>
    <p:sldId id="287" r:id="rId24"/>
    <p:sldId id="288" r:id="rId25"/>
    <p:sldId id="296" r:id="rId26"/>
    <p:sldId id="289" r:id="rId27"/>
    <p:sldId id="290" r:id="rId28"/>
    <p:sldId id="291" r:id="rId29"/>
    <p:sldId id="292" r:id="rId30"/>
    <p:sldId id="293" r:id="rId31"/>
    <p:sldId id="294" r:id="rId32"/>
    <p:sldId id="295" r:id="rId33"/>
    <p:sldId id="300" r:id="rId34"/>
    <p:sldId id="299" r:id="rId35"/>
    <p:sldId id="302" r:id="rId36"/>
    <p:sldId id="303" r:id="rId37"/>
    <p:sldId id="301" r:id="rId38"/>
    <p:sldId id="310" r:id="rId39"/>
    <p:sldId id="279" r:id="rId40"/>
    <p:sldId id="304" r:id="rId41"/>
    <p:sldId id="306" r:id="rId42"/>
    <p:sldId id="326" r:id="rId43"/>
    <p:sldId id="270" r:id="rId44"/>
    <p:sldId id="307" r:id="rId45"/>
    <p:sldId id="311" r:id="rId46"/>
    <p:sldId id="314" r:id="rId47"/>
    <p:sldId id="328" r:id="rId48"/>
    <p:sldId id="318" r:id="rId49"/>
    <p:sldId id="327" r:id="rId50"/>
    <p:sldId id="329" r:id="rId51"/>
    <p:sldId id="331" r:id="rId52"/>
    <p:sldId id="332" r:id="rId53"/>
    <p:sldId id="333" r:id="rId54"/>
    <p:sldId id="334" r:id="rId55"/>
    <p:sldId id="305" r:id="rId56"/>
    <p:sldId id="319" r:id="rId57"/>
    <p:sldId id="335" r:id="rId58"/>
    <p:sldId id="298" r:id="rId59"/>
    <p:sldId id="321" r:id="rId60"/>
    <p:sldId id="309" r:id="rId61"/>
    <p:sldId id="317" r:id="rId62"/>
    <p:sldId id="312" r:id="rId63"/>
    <p:sldId id="336" r:id="rId64"/>
    <p:sldId id="308" r:id="rId65"/>
    <p:sldId id="315" r:id="rId66"/>
    <p:sldId id="316"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ylan Hutchison" initials="DH" lastIdx="2" clrIdx="0">
    <p:extLst>
      <p:ext uri="{19B8F6BF-5375-455C-9EA6-DF929625EA0E}">
        <p15:presenceInfo xmlns:p15="http://schemas.microsoft.com/office/powerpoint/2012/main" userId="9320725b1d37ba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C0C0C"/>
    <a:srgbClr val="C0D2FE"/>
    <a:srgbClr val="FAF6EC"/>
    <a:srgbClr val="4B2E83"/>
    <a:srgbClr val="000000"/>
    <a:srgbClr val="9B80D2"/>
    <a:srgbClr val="33006F"/>
    <a:srgbClr val="59B4D9"/>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1" autoAdjust="0"/>
    <p:restoredTop sz="93211" autoAdjust="0"/>
  </p:normalViewPr>
  <p:slideViewPr>
    <p:cSldViewPr snapToGrid="0" snapToObjects="1" showGuides="1">
      <p:cViewPr varScale="1">
        <p:scale>
          <a:sx n="65" d="100"/>
          <a:sy n="65" d="100"/>
        </p:scale>
        <p:origin x="630" y="72"/>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24A81-E884-468E-81CF-E5C1244C96A7}" type="datetimeFigureOut">
              <a:rPr lang="en-US" smtClean="0"/>
              <a:t>12/5/2016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4B105-1A77-4370-AE40-3A5A1D3B3C23}" type="slidenum">
              <a:rPr lang="en-US" smtClean="0"/>
              <a:t>‹#›</a:t>
            </a:fld>
            <a:endParaRPr lang="en-US"/>
          </a:p>
        </p:txBody>
      </p:sp>
    </p:spTree>
    <p:extLst>
      <p:ext uri="{BB962C8B-B14F-4D97-AF65-F5344CB8AC3E}">
        <p14:creationId xmlns:p14="http://schemas.microsoft.com/office/powerpoint/2010/main" val="367946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4B105-1A77-4370-AE40-3A5A1D3B3C23}" type="slidenum">
              <a:rPr lang="en-US" smtClean="0"/>
              <a:t>1</a:t>
            </a:fld>
            <a:endParaRPr lang="en-US"/>
          </a:p>
        </p:txBody>
      </p:sp>
    </p:spTree>
    <p:extLst>
      <p:ext uri="{BB962C8B-B14F-4D97-AF65-F5344CB8AC3E}">
        <p14:creationId xmlns:p14="http://schemas.microsoft.com/office/powerpoint/2010/main" val="876146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You can either do the computation inside the database,</a:t>
            </a:r>
            <a:r>
              <a:rPr lang="en-US" sz="1200" baseline="0" dirty="0" smtClean="0"/>
              <a:t> or you can do the computation outside the database in an external system.</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12</a:t>
            </a:fld>
            <a:endParaRPr lang="en-US"/>
          </a:p>
        </p:txBody>
      </p:sp>
    </p:spTree>
    <p:extLst>
      <p:ext uri="{BB962C8B-B14F-4D97-AF65-F5344CB8AC3E}">
        <p14:creationId xmlns:p14="http://schemas.microsoft.com/office/powerpoint/2010/main" val="1102039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t>
            </a:r>
            <a:r>
              <a:rPr lang="en-US" sz="1200" i="1" dirty="0" smtClean="0"/>
              <a:t>if</a:t>
            </a:r>
            <a:r>
              <a:rPr lang="en-US" sz="1200" dirty="0" smtClean="0"/>
              <a:t> the computation aligns with the key-value access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Flip back and show how first aligns with</a:t>
            </a:r>
            <a:r>
              <a:rPr lang="en-US" sz="1200" baseline="0" dirty="0" smtClean="0"/>
              <a:t> access path and the second does not.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13</a:t>
            </a:fld>
            <a:endParaRPr lang="en-US"/>
          </a:p>
        </p:txBody>
      </p:sp>
    </p:spTree>
    <p:extLst>
      <p:ext uri="{BB962C8B-B14F-4D97-AF65-F5344CB8AC3E}">
        <p14:creationId xmlns:p14="http://schemas.microsoft.com/office/powerpoint/2010/main" val="1639234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Borrow the inside of the Canadian Rapper Drake.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Intuition into why the in-database approach</a:t>
            </a:r>
            <a:r>
              <a:rPr lang="en-US" sz="1200" baseline="0" dirty="0" smtClean="0"/>
              <a:t> might work at all.</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t>
            </a:r>
            <a:r>
              <a:rPr lang="en-US" sz="1200" i="1" dirty="0" smtClean="0"/>
              <a:t>if</a:t>
            </a:r>
            <a:r>
              <a:rPr lang="en-US" sz="1200" dirty="0" smtClean="0"/>
              <a:t> the computation aligns with the key-value access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Flip back and show how first aligns with</a:t>
            </a:r>
            <a:r>
              <a:rPr lang="en-US" sz="1200" baseline="0" dirty="0" smtClean="0"/>
              <a:t> access path and the second does not.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14</a:t>
            </a:fld>
            <a:endParaRPr lang="en-US"/>
          </a:p>
        </p:txBody>
      </p:sp>
    </p:spTree>
    <p:extLst>
      <p:ext uri="{BB962C8B-B14F-4D97-AF65-F5344CB8AC3E}">
        <p14:creationId xmlns:p14="http://schemas.microsoft.com/office/powerpoint/2010/main" val="155200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Hypertable</a:t>
            </a:r>
            <a:endParaRPr lang="en-US" dirty="0" smtClean="0"/>
          </a:p>
          <a:p>
            <a:r>
              <a:rPr lang="en-US" dirty="0" smtClean="0"/>
              <a:t>In this section I will introduce concepts related to </a:t>
            </a:r>
            <a:r>
              <a:rPr lang="en-US" dirty="0" err="1" smtClean="0"/>
              <a:t>BigTable</a:t>
            </a:r>
            <a:r>
              <a:rPr lang="en-US" dirty="0" smtClean="0"/>
              <a:t> and Accumulo's architecture. Please</a:t>
            </a:r>
            <a:r>
              <a:rPr lang="en-US" baseline="0" dirty="0" smtClean="0"/>
              <a:t> do stop me if I fail to review </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15</a:t>
            </a:fld>
            <a:endParaRPr lang="en-US"/>
          </a:p>
        </p:txBody>
      </p:sp>
    </p:spTree>
    <p:extLst>
      <p:ext uri="{BB962C8B-B14F-4D97-AF65-F5344CB8AC3E}">
        <p14:creationId xmlns:p14="http://schemas.microsoft.com/office/powerpoint/2010/main" val="918463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a:t>
            </a:r>
            <a:r>
              <a:rPr lang="en-US" baseline="0" dirty="0" smtClean="0"/>
              <a:t> need to tell you what I mean by LA. </a:t>
            </a:r>
            <a:r>
              <a:rPr lang="en-US" baseline="0" dirty="0" err="1" smtClean="0"/>
              <a:t>MxM</a:t>
            </a:r>
            <a:r>
              <a:rPr lang="en-US" baseline="0" dirty="0" smtClean="0"/>
              <a:t> is the important operation. </a:t>
            </a:r>
          </a:p>
          <a:p>
            <a:r>
              <a:rPr lang="en-US" baseline="0" dirty="0" smtClean="0"/>
              <a:t>Most other operations can be rewritten as </a:t>
            </a:r>
            <a:r>
              <a:rPr lang="en-US" baseline="0" dirty="0" err="1" smtClean="0"/>
              <a:t>MxMs</a:t>
            </a:r>
            <a:r>
              <a:rPr lang="en-US" baseline="0" dirty="0" smtClean="0"/>
              <a:t>, such as Extract.</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16</a:t>
            </a:fld>
            <a:endParaRPr lang="en-US"/>
          </a:p>
        </p:txBody>
      </p:sp>
    </p:spTree>
    <p:extLst>
      <p:ext uri="{BB962C8B-B14F-4D97-AF65-F5344CB8AC3E}">
        <p14:creationId xmlns:p14="http://schemas.microsoft.com/office/powerpoint/2010/main" val="436905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try to </a:t>
            </a:r>
          </a:p>
          <a:p>
            <a:r>
              <a:rPr lang="en-US" dirty="0" smtClean="0"/>
              <a:t>Let's start by showing</a:t>
            </a:r>
            <a:r>
              <a:rPr lang="en-US" baseline="0" dirty="0" smtClean="0"/>
              <a:t> how we represent a graph or matrix in Accumulo.  In this work we use the adjacency matrix.</a:t>
            </a:r>
            <a:endParaRPr lang="en-US" dirty="0" smtClean="0"/>
          </a:p>
          <a:p>
            <a:r>
              <a:rPr lang="en-US" dirty="0" smtClean="0"/>
              <a:t>For each edge we store the starting vertex as the Accumulo</a:t>
            </a:r>
            <a:r>
              <a:rPr lang="en-US" baseline="0" dirty="0" smtClean="0"/>
              <a:t> row, the ending vertex as the Accumulo column qualifier, and the edge weight as the Accumulo value.</a:t>
            </a:r>
          </a:p>
          <a:p>
            <a:r>
              <a:rPr lang="en-US" baseline="0" dirty="0" smtClean="0"/>
              <a:t>We may also store a transpose table where the row and column qualifier are switched.</a:t>
            </a:r>
          </a:p>
        </p:txBody>
      </p:sp>
      <p:sp>
        <p:nvSpPr>
          <p:cNvPr id="4" name="Slide Number Placeholder 3"/>
          <p:cNvSpPr>
            <a:spLocks noGrp="1"/>
          </p:cNvSpPr>
          <p:nvPr>
            <p:ph type="sldNum" sz="quarter" idx="10"/>
          </p:nvPr>
        </p:nvSpPr>
        <p:spPr/>
        <p:txBody>
          <a:bodyPr/>
          <a:lstStyle/>
          <a:p>
            <a:fld id="{DD656CB9-C431-4D4E-ACCA-E505997EBBE3}" type="slidenum">
              <a:rPr lang="en-US" smtClean="0"/>
              <a:t>17</a:t>
            </a:fld>
            <a:endParaRPr lang="en-US"/>
          </a:p>
        </p:txBody>
      </p:sp>
    </p:spTree>
    <p:extLst>
      <p:ext uri="{BB962C8B-B14F-4D97-AF65-F5344CB8AC3E}">
        <p14:creationId xmlns:p14="http://schemas.microsoft.com/office/powerpoint/2010/main" val="1916360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Partitioned by row.</a:t>
            </a:r>
          </a:p>
          <a:p>
            <a:r>
              <a:rPr lang="en-US" dirty="0" smtClean="0"/>
              <a:t>Let's start by showing</a:t>
            </a:r>
            <a:r>
              <a:rPr lang="en-US" baseline="0" dirty="0" smtClean="0"/>
              <a:t> how we represent a graph or matrix in Accumulo.  In this work we use the adjacency matrix.</a:t>
            </a:r>
            <a:endParaRPr lang="en-US" dirty="0" smtClean="0"/>
          </a:p>
          <a:p>
            <a:r>
              <a:rPr lang="en-US" dirty="0" smtClean="0"/>
              <a:t>For each edge we store the starting vertex as the Accumulo</a:t>
            </a:r>
            <a:r>
              <a:rPr lang="en-US" baseline="0" dirty="0" smtClean="0"/>
              <a:t> row, the ending vertex as the Accumulo column qualifier, and the edge weight as the Accumulo value.</a:t>
            </a:r>
          </a:p>
          <a:p>
            <a:r>
              <a:rPr lang="en-US" baseline="0" dirty="0" smtClean="0"/>
              <a:t>We may also store a transpose table where the row and column qualifier are switched.</a:t>
            </a:r>
          </a:p>
        </p:txBody>
      </p:sp>
      <p:sp>
        <p:nvSpPr>
          <p:cNvPr id="4" name="Slide Number Placeholder 3"/>
          <p:cNvSpPr>
            <a:spLocks noGrp="1"/>
          </p:cNvSpPr>
          <p:nvPr>
            <p:ph type="sldNum" sz="quarter" idx="10"/>
          </p:nvPr>
        </p:nvSpPr>
        <p:spPr/>
        <p:txBody>
          <a:bodyPr/>
          <a:lstStyle/>
          <a:p>
            <a:fld id="{DD656CB9-C431-4D4E-ACCA-E505997EBBE3}" type="slidenum">
              <a:rPr lang="en-US" smtClean="0"/>
              <a:t>18</a:t>
            </a:fld>
            <a:endParaRPr lang="en-US"/>
          </a:p>
        </p:txBody>
      </p:sp>
    </p:spTree>
    <p:extLst>
      <p:ext uri="{BB962C8B-B14F-4D97-AF65-F5344CB8AC3E}">
        <p14:creationId xmlns:p14="http://schemas.microsoft.com/office/powerpoint/2010/main" val="198190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review</a:t>
            </a:r>
            <a:r>
              <a:rPr lang="en-US" baseline="0" dirty="0" smtClean="0"/>
              <a:t> Accumulo's dataflow, when a client scans an Accumulo table.</a:t>
            </a:r>
          </a:p>
          <a:p>
            <a:r>
              <a:rPr lang="en-US" baseline="0" dirty="0" smtClean="0"/>
              <a:t>Data originates from Accumulo's in-memory map, for recently accessed data, or from sorted </a:t>
            </a:r>
            <a:r>
              <a:rPr lang="en-US" baseline="0" dirty="0" err="1" smtClean="0"/>
              <a:t>RFiles</a:t>
            </a:r>
            <a:r>
              <a:rPr lang="en-US" baseline="0" dirty="0" smtClean="0"/>
              <a:t> stored on disk in HDFS.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19</a:t>
            </a:fld>
            <a:endParaRPr lang="en-US"/>
          </a:p>
        </p:txBody>
      </p:sp>
    </p:spTree>
    <p:extLst>
      <p:ext uri="{BB962C8B-B14F-4D97-AF65-F5344CB8AC3E}">
        <p14:creationId xmlns:p14="http://schemas.microsoft.com/office/powerpoint/2010/main" val="2608626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Accumulo merges data from these sources together</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20</a:t>
            </a:fld>
            <a:endParaRPr lang="en-US"/>
          </a:p>
        </p:txBody>
      </p:sp>
    </p:spTree>
    <p:extLst>
      <p:ext uri="{BB962C8B-B14F-4D97-AF65-F5344CB8AC3E}">
        <p14:creationId xmlns:p14="http://schemas.microsoft.com/office/powerpoint/2010/main" val="419451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sends them through</a:t>
            </a:r>
            <a:r>
              <a:rPr lang="en-US" baseline="0" dirty="0" smtClean="0"/>
              <a:t> a pipeline of user-defined iterators before sending them to the client.</a:t>
            </a:r>
          </a:p>
          <a:p>
            <a:r>
              <a:rPr lang="en-US" baseline="0" dirty="0" smtClean="0"/>
              <a:t>These iterators are commonly used as filters, sums and simple transforms.</a:t>
            </a:r>
          </a:p>
        </p:txBody>
      </p:sp>
      <p:sp>
        <p:nvSpPr>
          <p:cNvPr id="4" name="Slide Number Placeholder 3"/>
          <p:cNvSpPr>
            <a:spLocks noGrp="1"/>
          </p:cNvSpPr>
          <p:nvPr>
            <p:ph type="sldNum" sz="quarter" idx="10"/>
          </p:nvPr>
        </p:nvSpPr>
        <p:spPr/>
        <p:txBody>
          <a:bodyPr/>
          <a:lstStyle/>
          <a:p>
            <a:fld id="{DD656CB9-C431-4D4E-ACCA-E505997EBBE3}" type="slidenum">
              <a:rPr lang="en-US" smtClean="0"/>
              <a:t>21</a:t>
            </a:fld>
            <a:endParaRPr lang="en-US"/>
          </a:p>
        </p:txBody>
      </p:sp>
    </p:spTree>
    <p:extLst>
      <p:ext uri="{BB962C8B-B14F-4D97-AF65-F5344CB8AC3E}">
        <p14:creationId xmlns:p14="http://schemas.microsoft.com/office/powerpoint/2010/main" val="91540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 NoSQL Key-Value Store?  Here's a bunch of examples.</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2</a:t>
            </a:fld>
            <a:endParaRPr lang="en-US"/>
          </a:p>
        </p:txBody>
      </p:sp>
    </p:spTree>
    <p:extLst>
      <p:ext uri="{BB962C8B-B14F-4D97-AF65-F5344CB8AC3E}">
        <p14:creationId xmlns:p14="http://schemas.microsoft.com/office/powerpoint/2010/main" val="1886989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Scaling</a:t>
            </a:r>
            <a:r>
              <a:rPr lang="en-US" baseline="0" dirty="0" smtClean="0"/>
              <a:t> out, when a table grows large enough that it can be split into sections called tablets, different tablet servers process each tablet in parallel, running the same pipeline on different segments of data.</a:t>
            </a:r>
            <a:endParaRPr lang="en-US" dirty="0" smtClean="0"/>
          </a:p>
          <a:p>
            <a:r>
              <a:rPr lang="en-US" dirty="0" smtClean="0"/>
              <a:t>Here’s the question for us: how might </a:t>
            </a:r>
            <a:r>
              <a:rPr lang="en-US" baseline="0" dirty="0" smtClean="0"/>
              <a:t>we leverage the iterator infrastructure to perform the more complicated </a:t>
            </a:r>
            <a:r>
              <a:rPr lang="en-US" baseline="0" dirty="0" err="1" smtClean="0"/>
              <a:t>GraphBLAS</a:t>
            </a:r>
            <a:r>
              <a:rPr lang="en-US" baseline="0" dirty="0" smtClean="0"/>
              <a:t> matrix operations?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22</a:t>
            </a:fld>
            <a:endParaRPr lang="en-US"/>
          </a:p>
        </p:txBody>
      </p:sp>
    </p:spTree>
    <p:extLst>
      <p:ext uri="{BB962C8B-B14F-4D97-AF65-F5344CB8AC3E}">
        <p14:creationId xmlns:p14="http://schemas.microsoft.com/office/powerpoint/2010/main" val="2573407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a:t>
            </a:r>
            <a:r>
              <a:rPr lang="en-US" baseline="0" dirty="0" smtClean="0"/>
              <a:t> architectural insight is that inside these iterators we can open up Accumulo Scanners that read from another table</a:t>
            </a:r>
          </a:p>
          <a:p>
            <a:r>
              <a:rPr lang="en-US" baseline="0" dirty="0" smtClean="0"/>
              <a:t>as well as Accumulo </a:t>
            </a:r>
            <a:r>
              <a:rPr lang="en-US" baseline="0" dirty="0" err="1" smtClean="0"/>
              <a:t>BatchWriters</a:t>
            </a:r>
            <a:r>
              <a:rPr lang="en-US" baseline="0" dirty="0" smtClean="0"/>
              <a:t> that write to another table.</a:t>
            </a:r>
          </a:p>
          <a:p>
            <a:r>
              <a:rPr lang="en-US" baseline="0" dirty="0" smtClean="0"/>
              <a:t>Just like before, the reading and writing distributes with Accumulo across all its tablet servers.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23</a:t>
            </a:fld>
            <a:endParaRPr lang="en-US"/>
          </a:p>
        </p:txBody>
      </p:sp>
    </p:spTree>
    <p:extLst>
      <p:ext uri="{BB962C8B-B14F-4D97-AF65-F5344CB8AC3E}">
        <p14:creationId xmlns:p14="http://schemas.microsoft.com/office/powerpoint/2010/main" val="3571978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Just like before, the reading and writing distributes with Accumulo across all its tablet servers.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24</a:t>
            </a:fld>
            <a:endParaRPr lang="en-US"/>
          </a:p>
        </p:txBody>
      </p:sp>
    </p:spTree>
    <p:extLst>
      <p:ext uri="{BB962C8B-B14F-4D97-AF65-F5344CB8AC3E}">
        <p14:creationId xmlns:p14="http://schemas.microsoft.com/office/powerpoint/2010/main" val="200722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a:t>
            </a:r>
            <a:r>
              <a:rPr lang="en-US" baseline="0" dirty="0" smtClean="0"/>
              <a:t> this enables matrix multiplication: </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25</a:t>
            </a:fld>
            <a:endParaRPr lang="en-US"/>
          </a:p>
        </p:txBody>
      </p:sp>
    </p:spTree>
    <p:extLst>
      <p:ext uri="{BB962C8B-B14F-4D97-AF65-F5344CB8AC3E}">
        <p14:creationId xmlns:p14="http://schemas.microsoft.com/office/powerpoint/2010/main" val="320693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reminder, here are the entries</a:t>
            </a:r>
            <a:r>
              <a:rPr lang="en-US" baseline="0" dirty="0" smtClean="0"/>
              <a:t> streaming from the source table.</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26</a:t>
            </a:fld>
            <a:endParaRPr lang="en-US"/>
          </a:p>
        </p:txBody>
      </p:sp>
    </p:spTree>
    <p:extLst>
      <p:ext uri="{BB962C8B-B14F-4D97-AF65-F5344CB8AC3E}">
        <p14:creationId xmlns:p14="http://schemas.microsoft.com/office/powerpoint/2010/main" val="2070884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TwoTableIterator</a:t>
            </a:r>
            <a:r>
              <a:rPr lang="en-US" baseline="0" dirty="0" smtClean="0"/>
              <a:t> here aligns the entries along the Accumulo row, which matches the column of the first table and the row of the second table, </a:t>
            </a:r>
          </a:p>
          <a:p>
            <a:r>
              <a:rPr lang="en-US" baseline="0" dirty="0" smtClean="0"/>
              <a:t>multiplies the corresponding values, and sends them to the result table C with a </a:t>
            </a:r>
            <a:r>
              <a:rPr lang="en-US" baseline="0" dirty="0" err="1" smtClean="0"/>
              <a:t>BatchWriter</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27</a:t>
            </a:fld>
            <a:endParaRPr lang="en-US"/>
          </a:p>
        </p:txBody>
      </p:sp>
    </p:spTree>
    <p:extLst>
      <p:ext uri="{BB962C8B-B14F-4D97-AF65-F5344CB8AC3E}">
        <p14:creationId xmlns:p14="http://schemas.microsoft.com/office/powerpoint/2010/main" val="391523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summing iterator on table C sums the partial products from the multiplication</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28</a:t>
            </a:fld>
            <a:endParaRPr lang="en-US"/>
          </a:p>
        </p:txBody>
      </p:sp>
    </p:spTree>
    <p:extLst>
      <p:ext uri="{BB962C8B-B14F-4D97-AF65-F5344CB8AC3E}">
        <p14:creationId xmlns:p14="http://schemas.microsoft.com/office/powerpoint/2010/main" val="1376301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Graphulo presents matrix multiply as well as</a:t>
            </a:r>
            <a:r>
              <a:rPr lang="en-US" baseline="0" dirty="0" smtClean="0"/>
              <a:t> the other </a:t>
            </a:r>
            <a:r>
              <a:rPr lang="en-US" baseline="0" dirty="0" err="1" smtClean="0"/>
              <a:t>GraphBLAS</a:t>
            </a:r>
            <a:r>
              <a:rPr lang="en-US" baseline="0" dirty="0" smtClean="0"/>
              <a:t> operations as simple Java library calls,</a:t>
            </a:r>
          </a:p>
          <a:p>
            <a:r>
              <a:rPr lang="en-US" baseline="0" dirty="0" smtClean="0"/>
              <a:t>when standard arithmetic plus and times are used and no other options are needed</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29</a:t>
            </a:fld>
            <a:endParaRPr lang="en-US"/>
          </a:p>
        </p:txBody>
      </p:sp>
    </p:spTree>
    <p:extLst>
      <p:ext uri="{BB962C8B-B14F-4D97-AF65-F5344CB8AC3E}">
        <p14:creationId xmlns:p14="http://schemas.microsoft.com/office/powerpoint/2010/main" val="27338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more advanced</a:t>
            </a:r>
            <a:r>
              <a:rPr lang="en-US" baseline="0" dirty="0" smtClean="0"/>
              <a:t> or custom functionality is needed, such as multiplying along the min.+ </a:t>
            </a:r>
            <a:r>
              <a:rPr lang="en-US" baseline="0" dirty="0" err="1" smtClean="0"/>
              <a:t>semiring</a:t>
            </a:r>
            <a:endParaRPr lang="en-US" baseline="0" dirty="0" smtClean="0"/>
          </a:p>
          <a:p>
            <a:r>
              <a:rPr lang="en-US" baseline="0" dirty="0" smtClean="0"/>
              <a:t>or when fusing kernels together to run at the same time, you can call the full Graphulo </a:t>
            </a:r>
            <a:r>
              <a:rPr lang="en-US" baseline="0" dirty="0" err="1" smtClean="0"/>
              <a:t>TwoTable</a:t>
            </a:r>
            <a:r>
              <a:rPr lang="en-US" baseline="0" dirty="0" smtClean="0"/>
              <a:t> API.  </a:t>
            </a:r>
          </a:p>
          <a:p>
            <a:r>
              <a:rPr lang="en-US" baseline="0" dirty="0" smtClean="0"/>
              <a:t>Don't be afraid of all the parameters; most accept -1 or null as default values.</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30</a:t>
            </a:fld>
            <a:endParaRPr lang="en-US"/>
          </a:p>
        </p:txBody>
      </p:sp>
    </p:spTree>
    <p:extLst>
      <p:ext uri="{BB962C8B-B14F-4D97-AF65-F5344CB8AC3E}">
        <p14:creationId xmlns:p14="http://schemas.microsoft.com/office/powerpoint/2010/main" val="4046357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a:t>
            </a:r>
            <a:r>
              <a:rPr lang="en-US" dirty="0" err="1" smtClean="0"/>
              <a:t>TwoTable</a:t>
            </a:r>
            <a:r>
              <a:rPr lang="en-US" dirty="0" smtClean="0"/>
              <a:t> as</a:t>
            </a:r>
            <a:r>
              <a:rPr lang="en-US" baseline="0" dirty="0" smtClean="0"/>
              <a:t> filling in this iterator template.  Different parts of the template are filled in based on the arguments to </a:t>
            </a:r>
            <a:r>
              <a:rPr lang="en-US" baseline="0" dirty="0" err="1" smtClean="0"/>
              <a:t>TwoTable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31</a:t>
            </a:fld>
            <a:endParaRPr lang="en-US"/>
          </a:p>
        </p:txBody>
      </p:sp>
    </p:spTree>
    <p:extLst>
      <p:ext uri="{BB962C8B-B14F-4D97-AF65-F5344CB8AC3E}">
        <p14:creationId xmlns:p14="http://schemas.microsoft.com/office/powerpoint/2010/main" val="47411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uses these K-V DBs?  Figure out a "natural key" for their application.</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a:t>
            </a:fld>
            <a:endParaRPr lang="en-US"/>
          </a:p>
        </p:txBody>
      </p:sp>
    </p:spTree>
    <p:extLst>
      <p:ext uri="{BB962C8B-B14F-4D97-AF65-F5344CB8AC3E}">
        <p14:creationId xmlns:p14="http://schemas.microsoft.com/office/powerpoint/2010/main" val="3671968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Graphulo's use cases is</a:t>
            </a:r>
            <a:r>
              <a:rPr lang="en-US" baseline="0" dirty="0" smtClean="0"/>
              <a:t> analytics on a subgraph. Maximally uses the database's index. These subgraphs fit in memory. Natural to compare against in-memory systems. Comparison is on a single node out of fairness.</a:t>
            </a:r>
          </a:p>
        </p:txBody>
      </p:sp>
      <p:sp>
        <p:nvSpPr>
          <p:cNvPr id="4" name="Slide Number Placeholder 3"/>
          <p:cNvSpPr>
            <a:spLocks noGrp="1"/>
          </p:cNvSpPr>
          <p:nvPr>
            <p:ph type="sldNum" sz="quarter" idx="10"/>
          </p:nvPr>
        </p:nvSpPr>
        <p:spPr/>
        <p:txBody>
          <a:bodyPr/>
          <a:lstStyle/>
          <a:p>
            <a:fld id="{0044B105-1A77-4370-AE40-3A5A1D3B3C23}" type="slidenum">
              <a:rPr lang="en-US" smtClean="0"/>
              <a:t>33</a:t>
            </a:fld>
            <a:endParaRPr lang="en-US"/>
          </a:p>
        </p:txBody>
      </p:sp>
    </p:spTree>
    <p:extLst>
      <p:ext uri="{BB962C8B-B14F-4D97-AF65-F5344CB8AC3E}">
        <p14:creationId xmlns:p14="http://schemas.microsoft.com/office/powerpoint/2010/main" val="2447796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34</a:t>
            </a:fld>
            <a:endParaRPr lang="en-US"/>
          </a:p>
        </p:txBody>
      </p:sp>
    </p:spTree>
    <p:extLst>
      <p:ext uri="{BB962C8B-B14F-4D97-AF65-F5344CB8AC3E}">
        <p14:creationId xmlns:p14="http://schemas.microsoft.com/office/powerpoint/2010/main" val="3472091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Scaled</a:t>
            </a:r>
            <a:r>
              <a:rPr lang="en-US" baseline="0" dirty="0" smtClean="0"/>
              <a:t> – Strong Scaling 17x17 to 19x19. Fixed – Weak Scaling 18x18. Relative to one tablet server. Two tablets per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"Kink" due to Java</a:t>
            </a:r>
            <a:r>
              <a:rPr lang="en-US" baseline="0" dirty="0" smtClean="0"/>
              <a:t>-managed in-memory maps. Deployment issue.</a:t>
            </a:r>
          </a:p>
          <a:p>
            <a:r>
              <a:rPr lang="en-US" baseline="0" dirty="0" smtClean="0"/>
              <a:t>2x data != 2x time. Interactive. There is another graph not shown here for the scaled (strong) experiment on subgraph extraction.</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36</a:t>
            </a:fld>
            <a:endParaRPr lang="en-US"/>
          </a:p>
        </p:txBody>
      </p:sp>
    </p:spTree>
    <p:extLst>
      <p:ext uri="{BB962C8B-B14F-4D97-AF65-F5344CB8AC3E}">
        <p14:creationId xmlns:p14="http://schemas.microsoft.com/office/powerpoint/2010/main" val="1469564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wrote the Graphulo software with low-latency queries in mind.  After all, databases are designed to index your data, which means fast access to subsets</a:t>
            </a:r>
            <a:r>
              <a:rPr lang="en-US" baseline="0" dirty="0" smtClean="0"/>
              <a:t> of data along your access path.  But how would it perform on whole-table analytics?  Except for the behavior that Accumulo writes to disk, which matters in the case of &gt;1 iterations, Graphulo was designed to scale to any problem size and any cluster size.</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38</a:t>
            </a:fld>
            <a:endParaRPr lang="en-US"/>
          </a:p>
        </p:txBody>
      </p:sp>
    </p:spTree>
    <p:extLst>
      <p:ext uri="{BB962C8B-B14F-4D97-AF65-F5344CB8AC3E}">
        <p14:creationId xmlns:p14="http://schemas.microsoft.com/office/powerpoint/2010/main" val="4148993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wrote the Graphulo software with low-latency queries in mind.  After all, databases are designed to index your data, which means fast access to subsets</a:t>
            </a:r>
            <a:r>
              <a:rPr lang="en-US" baseline="0" dirty="0" smtClean="0"/>
              <a:t> of data along your access path.  But how would it perform on whole-table analytics?  Except for the behavior that Accumulo writes to disk, which matters in the case of &gt;1 iterations, Graphulo was designed to scale to any problem size and any cluster size.</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39</a:t>
            </a:fld>
            <a:endParaRPr lang="en-US"/>
          </a:p>
        </p:txBody>
      </p:sp>
    </p:spTree>
    <p:extLst>
      <p:ext uri="{BB962C8B-B14F-4D97-AF65-F5344CB8AC3E}">
        <p14:creationId xmlns:p14="http://schemas.microsoft.com/office/powerpoint/2010/main" val="164042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Unlikely Spark</a:t>
            </a:r>
            <a:r>
              <a:rPr lang="en-US" baseline="0" dirty="0" smtClean="0"/>
              <a:t> would make a difference, but you can't say for sure without running the experiment.</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43</a:t>
            </a:fld>
            <a:endParaRPr lang="en-US"/>
          </a:p>
        </p:txBody>
      </p:sp>
    </p:spTree>
    <p:extLst>
      <p:ext uri="{BB962C8B-B14F-4D97-AF65-F5344CB8AC3E}">
        <p14:creationId xmlns:p14="http://schemas.microsoft.com/office/powerpoint/2010/main" val="492432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DAP &amp; LAP are lists, VAP is a set. Special attributes at the bottom.</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47</a:t>
            </a:fld>
            <a:endParaRPr lang="en-US"/>
          </a:p>
        </p:txBody>
      </p:sp>
    </p:spTree>
    <p:extLst>
      <p:ext uri="{BB962C8B-B14F-4D97-AF65-F5344CB8AC3E}">
        <p14:creationId xmlns:p14="http://schemas.microsoft.com/office/powerpoint/2010/main" val="2590347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Want to learn more? Ask me about LARA.</a:t>
            </a:r>
          </a:p>
        </p:txBody>
      </p:sp>
      <p:sp>
        <p:nvSpPr>
          <p:cNvPr id="4" name="Slide Number Placeholder 3"/>
          <p:cNvSpPr>
            <a:spLocks noGrp="1"/>
          </p:cNvSpPr>
          <p:nvPr>
            <p:ph type="sldNum" sz="quarter" idx="10"/>
          </p:nvPr>
        </p:nvSpPr>
        <p:spPr/>
        <p:txBody>
          <a:bodyPr/>
          <a:lstStyle/>
          <a:p>
            <a:fld id="{0044B105-1A77-4370-AE40-3A5A1D3B3C23}" type="slidenum">
              <a:rPr lang="en-US" smtClean="0"/>
              <a:t>48</a:t>
            </a:fld>
            <a:endParaRPr lang="en-US"/>
          </a:p>
        </p:txBody>
      </p:sp>
    </p:spTree>
    <p:extLst>
      <p:ext uri="{BB962C8B-B14F-4D97-AF65-F5344CB8AC3E}">
        <p14:creationId xmlns:p14="http://schemas.microsoft.com/office/powerpoint/2010/main" val="578866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Think </a:t>
            </a:r>
            <a:r>
              <a:rPr lang="en-US" dirty="0" err="1" smtClean="0"/>
              <a:t>Myria</a:t>
            </a:r>
            <a:r>
              <a:rPr lang="en-US" dirty="0" smtClean="0"/>
              <a:t> Fragments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Top-down compilation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FileScan</a:t>
            </a:r>
            <a:r>
              <a:rPr lang="en-US" dirty="0" smtClean="0"/>
              <a:t> -&gt; iterator that reads a file in CSV schema</a:t>
            </a:r>
          </a:p>
        </p:txBody>
      </p:sp>
      <p:sp>
        <p:nvSpPr>
          <p:cNvPr id="4" name="Slide Number Placeholder 3"/>
          <p:cNvSpPr>
            <a:spLocks noGrp="1"/>
          </p:cNvSpPr>
          <p:nvPr>
            <p:ph type="sldNum" sz="quarter" idx="10"/>
          </p:nvPr>
        </p:nvSpPr>
        <p:spPr/>
        <p:txBody>
          <a:bodyPr/>
          <a:lstStyle/>
          <a:p>
            <a:fld id="{0044B105-1A77-4370-AE40-3A5A1D3B3C23}" type="slidenum">
              <a:rPr lang="en-US" smtClean="0"/>
              <a:t>49</a:t>
            </a:fld>
            <a:endParaRPr lang="en-US"/>
          </a:p>
        </p:txBody>
      </p:sp>
    </p:spTree>
    <p:extLst>
      <p:ext uri="{BB962C8B-B14F-4D97-AF65-F5344CB8AC3E}">
        <p14:creationId xmlns:p14="http://schemas.microsoft.com/office/powerpoint/2010/main" val="3337301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Think </a:t>
            </a:r>
            <a:r>
              <a:rPr lang="en-US" dirty="0" err="1" smtClean="0"/>
              <a:t>Myria</a:t>
            </a:r>
            <a:r>
              <a:rPr lang="en-US" dirty="0" smtClean="0"/>
              <a:t> Fragments, especially for Joins. </a:t>
            </a:r>
            <a:r>
              <a:rPr lang="en-US" dirty="0" err="1" smtClean="0"/>
              <a:t>AccumuloPipelineTask</a:t>
            </a:r>
            <a:r>
              <a:rPr lang="en-US" baseline="0" dirty="0" smtClean="0"/>
              <a:t> serialized and transmitted to the </a:t>
            </a:r>
            <a:r>
              <a:rPr lang="en-US" baseline="0" dirty="0" err="1" smtClean="0"/>
              <a:t>BatchScan</a:t>
            </a:r>
            <a:r>
              <a:rPr lang="en-US" baseline="0" dirty="0" smtClean="0"/>
              <a:t> of Table A.</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Top-down compilation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FileScan</a:t>
            </a:r>
            <a:r>
              <a:rPr lang="en-US" dirty="0" smtClean="0"/>
              <a:t> -&gt; iterator that reads a file in CSV schema</a:t>
            </a:r>
          </a:p>
        </p:txBody>
      </p:sp>
      <p:sp>
        <p:nvSpPr>
          <p:cNvPr id="4" name="Slide Number Placeholder 3"/>
          <p:cNvSpPr>
            <a:spLocks noGrp="1"/>
          </p:cNvSpPr>
          <p:nvPr>
            <p:ph type="sldNum" sz="quarter" idx="10"/>
          </p:nvPr>
        </p:nvSpPr>
        <p:spPr/>
        <p:txBody>
          <a:bodyPr/>
          <a:lstStyle/>
          <a:p>
            <a:fld id="{0044B105-1A77-4370-AE40-3A5A1D3B3C23}" type="slidenum">
              <a:rPr lang="en-US" smtClean="0"/>
              <a:t>50</a:t>
            </a:fld>
            <a:endParaRPr lang="en-US"/>
          </a:p>
        </p:txBody>
      </p:sp>
    </p:spTree>
    <p:extLst>
      <p:ext uri="{BB962C8B-B14F-4D97-AF65-F5344CB8AC3E}">
        <p14:creationId xmlns:p14="http://schemas.microsoft.com/office/powerpoint/2010/main" val="3413217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example, it's common to adopt a 'column family' to group related columns. And some applications (ab)use the column family to encode more information. In this case, we are monitoring racks, and they have encoded redundant information in multiple ways by piggybacking on column family. So things get complex in order to maximize performance. We want to model and reduce this complexity.</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a:t>
            </a:fld>
            <a:endParaRPr lang="en-US"/>
          </a:p>
        </p:txBody>
      </p:sp>
    </p:spTree>
    <p:extLst>
      <p:ext uri="{BB962C8B-B14F-4D97-AF65-F5344CB8AC3E}">
        <p14:creationId xmlns:p14="http://schemas.microsoft.com/office/powerpoint/2010/main" val="2821792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primitive is the Block –</a:t>
            </a:r>
            <a:r>
              <a:rPr lang="en-US" baseline="0" dirty="0" smtClean="0"/>
              <a:t> store a contiguous range of entries together. Unspecified how contiguous blocks are stored.</a:t>
            </a:r>
          </a:p>
          <a:p>
            <a:r>
              <a:rPr lang="en-US" baseline="0" dirty="0" smtClean="0"/>
              <a:t>Block[1] </a:t>
            </a:r>
          </a:p>
        </p:txBody>
      </p:sp>
      <p:sp>
        <p:nvSpPr>
          <p:cNvPr id="4" name="Slide Number Placeholder 3"/>
          <p:cNvSpPr>
            <a:spLocks noGrp="1"/>
          </p:cNvSpPr>
          <p:nvPr>
            <p:ph type="sldNum" sz="quarter" idx="10"/>
          </p:nvPr>
        </p:nvSpPr>
        <p:spPr/>
        <p:txBody>
          <a:bodyPr/>
          <a:lstStyle/>
          <a:p>
            <a:fld id="{0044B105-1A77-4370-AE40-3A5A1D3B3C23}" type="slidenum">
              <a:rPr lang="en-US" smtClean="0"/>
              <a:t>51</a:t>
            </a:fld>
            <a:endParaRPr lang="en-US"/>
          </a:p>
        </p:txBody>
      </p:sp>
    </p:spTree>
    <p:extLst>
      <p:ext uri="{BB962C8B-B14F-4D97-AF65-F5344CB8AC3E}">
        <p14:creationId xmlns:p14="http://schemas.microsoft.com/office/powerpoint/2010/main" val="1797146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primitive is the Block –</a:t>
            </a:r>
            <a:r>
              <a:rPr lang="en-US" baseline="0" dirty="0" smtClean="0"/>
              <a:t> store a contiguous range of entries together. Unspecified how contiguous blocks are stored.</a:t>
            </a:r>
          </a:p>
          <a:p>
            <a:r>
              <a:rPr lang="en-US" baseline="0" smtClean="0"/>
              <a:t>Block[1] </a:t>
            </a:r>
          </a:p>
        </p:txBody>
      </p:sp>
      <p:sp>
        <p:nvSpPr>
          <p:cNvPr id="4" name="Slide Number Placeholder 3"/>
          <p:cNvSpPr>
            <a:spLocks noGrp="1"/>
          </p:cNvSpPr>
          <p:nvPr>
            <p:ph type="sldNum" sz="quarter" idx="10"/>
          </p:nvPr>
        </p:nvSpPr>
        <p:spPr/>
        <p:txBody>
          <a:bodyPr/>
          <a:lstStyle/>
          <a:p>
            <a:fld id="{0044B105-1A77-4370-AE40-3A5A1D3B3C23}" type="slidenum">
              <a:rPr lang="en-US" smtClean="0"/>
              <a:t>52</a:t>
            </a:fld>
            <a:endParaRPr lang="en-US"/>
          </a:p>
        </p:txBody>
      </p:sp>
    </p:spTree>
    <p:extLst>
      <p:ext uri="{BB962C8B-B14F-4D97-AF65-F5344CB8AC3E}">
        <p14:creationId xmlns:p14="http://schemas.microsoft.com/office/powerpoint/2010/main" val="2731310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Want to learn more? Ask me about LARA.</a:t>
            </a:r>
          </a:p>
        </p:txBody>
      </p:sp>
      <p:sp>
        <p:nvSpPr>
          <p:cNvPr id="4" name="Slide Number Placeholder 3"/>
          <p:cNvSpPr>
            <a:spLocks noGrp="1"/>
          </p:cNvSpPr>
          <p:nvPr>
            <p:ph type="sldNum" sz="quarter" idx="10"/>
          </p:nvPr>
        </p:nvSpPr>
        <p:spPr/>
        <p:txBody>
          <a:bodyPr/>
          <a:lstStyle/>
          <a:p>
            <a:fld id="{0044B105-1A77-4370-AE40-3A5A1D3B3C23}" type="slidenum">
              <a:rPr lang="en-US" smtClean="0"/>
              <a:t>54</a:t>
            </a:fld>
            <a:endParaRPr lang="en-US"/>
          </a:p>
        </p:txBody>
      </p:sp>
    </p:spTree>
    <p:extLst>
      <p:ext uri="{BB962C8B-B14F-4D97-AF65-F5344CB8AC3E}">
        <p14:creationId xmlns:p14="http://schemas.microsoft.com/office/powerpoint/2010/main" val="1808629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ironic – he</a:t>
            </a:r>
            <a:r>
              <a:rPr lang="en-US" baseline="0" dirty="0" smtClean="0"/>
              <a:t> means that inside a shopping store, some items look better than what they actually are when you buy them.</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55</a:t>
            </a:fld>
            <a:endParaRPr lang="en-US"/>
          </a:p>
        </p:txBody>
      </p:sp>
    </p:spTree>
    <p:extLst>
      <p:ext uri="{BB962C8B-B14F-4D97-AF65-F5344CB8AC3E}">
        <p14:creationId xmlns:p14="http://schemas.microsoft.com/office/powerpoint/2010/main" val="2733060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 through this</a:t>
            </a:r>
          </a:p>
          <a:p>
            <a:r>
              <a:rPr lang="en-US" dirty="0" smtClean="0"/>
              <a:t>Locality groups on column families work if you know what the columns are in advance</a:t>
            </a:r>
            <a:endParaRPr lang="en-US" dirty="0"/>
          </a:p>
        </p:txBody>
      </p:sp>
      <p:sp>
        <p:nvSpPr>
          <p:cNvPr id="4" name="Slide Number Placeholder 3"/>
          <p:cNvSpPr>
            <a:spLocks noGrp="1"/>
          </p:cNvSpPr>
          <p:nvPr>
            <p:ph type="sldNum" sz="quarter" idx="10"/>
          </p:nvPr>
        </p:nvSpPr>
        <p:spPr/>
        <p:txBody>
          <a:bodyPr/>
          <a:lstStyle/>
          <a:p>
            <a:fld id="{DD656CB9-C431-4D4E-ACCA-E505997EBBE3}" type="slidenum">
              <a:rPr lang="en-US" smtClean="0"/>
              <a:t>57</a:t>
            </a:fld>
            <a:endParaRPr lang="en-US"/>
          </a:p>
        </p:txBody>
      </p:sp>
    </p:spTree>
    <p:extLst>
      <p:ext uri="{BB962C8B-B14F-4D97-AF65-F5344CB8AC3E}">
        <p14:creationId xmlns:p14="http://schemas.microsoft.com/office/powerpoint/2010/main" val="2593323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Graphulo's use cases is</a:t>
            </a:r>
            <a:r>
              <a:rPr lang="en-US" baseline="0" dirty="0" smtClean="0"/>
              <a:t> analytics on a subgraph. Maximally uses the database's index. These subgraphs fit in memory. Natural to compare against in-memory systems. Comparison is on a single node out of fairness.</a:t>
            </a:r>
          </a:p>
        </p:txBody>
      </p:sp>
      <p:sp>
        <p:nvSpPr>
          <p:cNvPr id="4" name="Slide Number Placeholder 3"/>
          <p:cNvSpPr>
            <a:spLocks noGrp="1"/>
          </p:cNvSpPr>
          <p:nvPr>
            <p:ph type="sldNum" sz="quarter" idx="10"/>
          </p:nvPr>
        </p:nvSpPr>
        <p:spPr/>
        <p:txBody>
          <a:bodyPr/>
          <a:lstStyle/>
          <a:p>
            <a:fld id="{0044B105-1A77-4370-AE40-3A5A1D3B3C23}" type="slidenum">
              <a:rPr lang="en-US" smtClean="0"/>
              <a:t>58</a:t>
            </a:fld>
            <a:endParaRPr lang="en-US"/>
          </a:p>
        </p:txBody>
      </p:sp>
    </p:spTree>
    <p:extLst>
      <p:ext uri="{BB962C8B-B14F-4D97-AF65-F5344CB8AC3E}">
        <p14:creationId xmlns:p14="http://schemas.microsoft.com/office/powerpoint/2010/main" val="892580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Scaled</a:t>
            </a:r>
            <a:r>
              <a:rPr lang="en-US" baseline="0" dirty="0" smtClean="0"/>
              <a:t> – Strong Scaling 17x17 to 19x19. Fixed – Weak Scaling 18x18. Relative to one tablet server. Two tablets per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"Kink" due to Java</a:t>
            </a:r>
            <a:r>
              <a:rPr lang="en-US" baseline="0" dirty="0" smtClean="0"/>
              <a:t>-managed in-memory maps. Deployment issue.</a:t>
            </a:r>
          </a:p>
          <a:p>
            <a:r>
              <a:rPr lang="en-US" baseline="0" dirty="0" smtClean="0"/>
              <a:t>2x data != 2x time. Interactive. There is another graph not shown here for the scaled (strong) experiment on subgraph extraction.</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63</a:t>
            </a:fld>
            <a:endParaRPr lang="en-US"/>
          </a:p>
        </p:txBody>
      </p:sp>
    </p:spTree>
    <p:extLst>
      <p:ext uri="{BB962C8B-B14F-4D97-AF65-F5344CB8AC3E}">
        <p14:creationId xmlns:p14="http://schemas.microsoft.com/office/powerpoint/2010/main" val="2963399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656CB9-C431-4D4E-ACCA-E505997EBBE3}" type="slidenum">
              <a:rPr lang="en-US" smtClean="0"/>
              <a:t>64</a:t>
            </a:fld>
            <a:endParaRPr lang="en-US"/>
          </a:p>
        </p:txBody>
      </p:sp>
    </p:spTree>
    <p:extLst>
      <p:ext uri="{BB962C8B-B14F-4D97-AF65-F5344CB8AC3E}">
        <p14:creationId xmlns:p14="http://schemas.microsoft.com/office/powerpoint/2010/main" val="1998603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656CB9-C431-4D4E-ACCA-E505997EBBE3}" type="slidenum">
              <a:rPr lang="en-US" smtClean="0"/>
              <a:t>65</a:t>
            </a:fld>
            <a:endParaRPr lang="en-US"/>
          </a:p>
        </p:txBody>
      </p:sp>
    </p:spTree>
    <p:extLst>
      <p:ext uri="{BB962C8B-B14F-4D97-AF65-F5344CB8AC3E}">
        <p14:creationId xmlns:p14="http://schemas.microsoft.com/office/powerpoint/2010/main" val="111508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a:t>
            </a:r>
            <a:r>
              <a:rPr lang="en-US" baseline="0" dirty="0" smtClean="0"/>
              <a:t> explain – there are more complicated ways to stuff information into key-value form. Applications choose their key-value encoding based on their concept of a "natural key" and how they query it.</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5</a:t>
            </a:fld>
            <a:endParaRPr lang="en-US"/>
          </a:p>
        </p:txBody>
      </p:sp>
    </p:spTree>
    <p:extLst>
      <p:ext uri="{BB962C8B-B14F-4D97-AF65-F5344CB8AC3E}">
        <p14:creationId xmlns:p14="http://schemas.microsoft.com/office/powerpoint/2010/main" val="1425867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goal of this slide build is to illustrate analytical queries we might ask of a K-V store, beyond simple read-writes.  I order the queries in increasing complexity.</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8</a:t>
            </a:fld>
            <a:endParaRPr lang="en-US"/>
          </a:p>
        </p:txBody>
      </p:sp>
    </p:spTree>
    <p:extLst>
      <p:ext uri="{BB962C8B-B14F-4D97-AF65-F5344CB8AC3E}">
        <p14:creationId xmlns:p14="http://schemas.microsoft.com/office/powerpoint/2010/main" val="32910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a:t>
            </a:r>
            <a:r>
              <a:rPr lang="en-US" dirty="0" err="1" smtClean="0"/>
              <a:t>wikipedia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9</a:t>
            </a:fld>
            <a:endParaRPr lang="en-US"/>
          </a:p>
        </p:txBody>
      </p:sp>
    </p:spTree>
    <p:extLst>
      <p:ext uri="{BB962C8B-B14F-4D97-AF65-F5344CB8AC3E}">
        <p14:creationId xmlns:p14="http://schemas.microsoft.com/office/powerpoint/2010/main" val="25473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a:t>
            </a:r>
            <a:r>
              <a:rPr lang="en-US" dirty="0" err="1" smtClean="0"/>
              <a:t>wikipedia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10</a:t>
            </a:fld>
            <a:endParaRPr lang="en-US"/>
          </a:p>
        </p:txBody>
      </p:sp>
    </p:spTree>
    <p:extLst>
      <p:ext uri="{BB962C8B-B14F-4D97-AF65-F5344CB8AC3E}">
        <p14:creationId xmlns:p14="http://schemas.microsoft.com/office/powerpoint/2010/main" val="416482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a:t>
            </a:r>
            <a:r>
              <a:rPr lang="en-US" dirty="0" err="1" smtClean="0"/>
              <a:t>wikipedia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11</a:t>
            </a:fld>
            <a:endParaRPr lang="en-US"/>
          </a:p>
        </p:txBody>
      </p:sp>
    </p:spTree>
    <p:extLst>
      <p:ext uri="{BB962C8B-B14F-4D97-AF65-F5344CB8AC3E}">
        <p14:creationId xmlns:p14="http://schemas.microsoft.com/office/powerpoint/2010/main" val="3534744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 24 PT.)</a:t>
            </a:r>
            <a:endParaRPr lang="en-US" dirty="0"/>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7"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2D0BE-5B2D-4B5D-8A26-AE739FCC6A17}" type="slidenum">
              <a:rPr lang="en-US" smtClean="0"/>
              <a:pPr/>
              <a:t>‹#›</a:t>
            </a:fld>
            <a:endParaRPr lang="en-US" dirty="0"/>
          </a:p>
        </p:txBody>
      </p:sp>
    </p:spTree>
    <p:extLst>
      <p:ext uri="{BB962C8B-B14F-4D97-AF65-F5344CB8AC3E}">
        <p14:creationId xmlns:p14="http://schemas.microsoft.com/office/powerpoint/2010/main" val="33971910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7"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spTree>
    <p:extLst>
      <p:ext uri="{BB962C8B-B14F-4D97-AF65-F5344CB8AC3E}">
        <p14:creationId xmlns:p14="http://schemas.microsoft.com/office/powerpoint/2010/main" val="30728726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8"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spTree>
    <p:extLst>
      <p:ext uri="{BB962C8B-B14F-4D97-AF65-F5344CB8AC3E}">
        <p14:creationId xmlns:p14="http://schemas.microsoft.com/office/powerpoint/2010/main" val="14502204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8"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spTree>
    <p:extLst>
      <p:ext uri="{BB962C8B-B14F-4D97-AF65-F5344CB8AC3E}">
        <p14:creationId xmlns:p14="http://schemas.microsoft.com/office/powerpoint/2010/main" val="24895524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basho.com/products/riak-kv/"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nationalsecurityagency.github.io/timely/docs/#data-storage-exampl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1757" y="1167124"/>
            <a:ext cx="6462468" cy="2641756"/>
          </a:xfrm>
        </p:spPr>
        <p:txBody>
          <a:bodyPr>
            <a:normAutofit fontScale="92500"/>
          </a:bodyPr>
          <a:lstStyle/>
          <a:p>
            <a:r>
              <a:rPr lang="en-US" dirty="0" smtClean="0"/>
              <a:t>In-Database Analytics for NoSQL Key-Value Stores</a:t>
            </a:r>
            <a:endParaRPr lang="en-US" dirty="0"/>
          </a:p>
        </p:txBody>
      </p:sp>
      <p:sp>
        <p:nvSpPr>
          <p:cNvPr id="6" name="TextBox 5"/>
          <p:cNvSpPr txBox="1"/>
          <p:nvPr/>
        </p:nvSpPr>
        <p:spPr>
          <a:xfrm>
            <a:off x="671757" y="4152900"/>
            <a:ext cx="6056273" cy="1077218"/>
          </a:xfrm>
          <a:prstGeom prst="rect">
            <a:avLst/>
          </a:prstGeom>
          <a:noFill/>
        </p:spPr>
        <p:txBody>
          <a:bodyPr wrap="none" rtlCol="0">
            <a:spAutoFit/>
          </a:bodyPr>
          <a:lstStyle/>
          <a:p>
            <a:r>
              <a:rPr lang="en-US" sz="3200" dirty="0" smtClean="0"/>
              <a:t>Dylan Hutchison, 5 December 2016</a:t>
            </a:r>
          </a:p>
          <a:p>
            <a:r>
              <a:rPr lang="en-US" sz="3200" dirty="0" smtClean="0"/>
              <a:t>Advisors: Bill Howe, Dan </a:t>
            </a:r>
            <a:r>
              <a:rPr lang="en-US" sz="3200" dirty="0" err="1" smtClean="0"/>
              <a:t>Suciu</a:t>
            </a:r>
            <a:endParaRPr lang="en-US" sz="3200" dirty="0"/>
          </a:p>
        </p:txBody>
      </p:sp>
    </p:spTree>
    <p:extLst>
      <p:ext uri="{BB962C8B-B14F-4D97-AF65-F5344CB8AC3E}">
        <p14:creationId xmlns:p14="http://schemas.microsoft.com/office/powerpoint/2010/main" val="191402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a:xfrm>
            <a:off x="308008" y="2956509"/>
            <a:ext cx="8835991" cy="3733474"/>
          </a:xfrm>
        </p:spPr>
        <p:txBody>
          <a:bodyPr/>
          <a:lstStyle/>
          <a:p>
            <a:r>
              <a:rPr lang="en-US" dirty="0" smtClean="0"/>
              <a:t>Fast read-writes perfect for low-latency web server</a:t>
            </a:r>
          </a:p>
          <a:p>
            <a:r>
              <a:rPr lang="en-US" dirty="0" smtClean="0"/>
              <a:t>What if the website managers want to run analytics?</a:t>
            </a:r>
            <a:br>
              <a:rPr lang="en-US" dirty="0" smtClean="0"/>
            </a:br>
            <a:endParaRPr lang="en-US" sz="800" dirty="0" smtClean="0"/>
          </a:p>
          <a:p>
            <a:pPr marL="1600200" lvl="1"/>
            <a:r>
              <a:rPr lang="en-US" b="0" dirty="0" smtClean="0"/>
              <a:t>Query: find average session length.</a:t>
            </a:r>
          </a:p>
          <a:p>
            <a:pPr marL="1600200" lvl="1"/>
            <a:r>
              <a:rPr lang="en-US" b="0" dirty="0" smtClean="0"/>
              <a:t>Query: for each page, find average time spent viewing it.</a:t>
            </a:r>
          </a:p>
        </p:txBody>
      </p:sp>
      <p:sp>
        <p:nvSpPr>
          <p:cNvPr id="6" name="Text Placeholder 5"/>
          <p:cNvSpPr>
            <a:spLocks noGrp="1"/>
          </p:cNvSpPr>
          <p:nvPr>
            <p:ph type="body" sz="quarter" idx="12"/>
          </p:nvPr>
        </p:nvSpPr>
        <p:spPr/>
        <p:txBody>
          <a:bodyPr/>
          <a:lstStyle/>
          <a:p>
            <a:r>
              <a:rPr lang="en-US" dirty="0" smtClean="0"/>
              <a:t>Example from </a:t>
            </a:r>
            <a:r>
              <a:rPr lang="en-US" dirty="0" err="1" smtClean="0"/>
              <a:t>Riak</a:t>
            </a:r>
            <a:r>
              <a:rPr lang="en-US" dirty="0" smtClean="0"/>
              <a:t> Use Case: Browser Sessions (e.g. Wikipedia)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208066869"/>
              </p:ext>
            </p:extLst>
          </p:nvPr>
        </p:nvGraphicFramePr>
        <p:xfrm>
          <a:off x="628650" y="2224989"/>
          <a:ext cx="8201025" cy="731520"/>
        </p:xfrm>
        <a:graphic>
          <a:graphicData uri="http://schemas.openxmlformats.org/drawingml/2006/table">
            <a:tbl>
              <a:tblPr/>
              <a:tblGrid>
                <a:gridCol w="1809750"/>
                <a:gridCol w="1790700"/>
                <a:gridCol w="4600575"/>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Session </a:t>
                      </a:r>
                      <a:r>
                        <a:rPr lang="en-US" dirty="0" smtClean="0">
                          <a:effectLst/>
                        </a:rPr>
                        <a:t>Data (pages visited, shopping cart, …)</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r>
            </a:tbl>
          </a:graphicData>
        </a:graphic>
      </p:graphicFrame>
      <p:grpSp>
        <p:nvGrpSpPr>
          <p:cNvPr id="14" name="Group 13"/>
          <p:cNvGrpSpPr/>
          <p:nvPr/>
        </p:nvGrpSpPr>
        <p:grpSpPr>
          <a:xfrm>
            <a:off x="298659" y="3852638"/>
            <a:ext cx="1678532" cy="2608980"/>
            <a:chOff x="298659" y="3852638"/>
            <a:chExt cx="1678532" cy="2608980"/>
          </a:xfrm>
        </p:grpSpPr>
        <p:sp>
          <p:nvSpPr>
            <p:cNvPr id="9" name="Left-Right Arrow 8"/>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1" name="TextBox 10"/>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2" name="TextBox 11"/>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13" name="TextBox 12"/>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2" name="Slide Number Placeholder 1"/>
          <p:cNvSpPr>
            <a:spLocks noGrp="1"/>
          </p:cNvSpPr>
          <p:nvPr>
            <p:ph type="sldNum" sz="quarter" idx="4"/>
          </p:nvPr>
        </p:nvSpPr>
        <p:spPr/>
        <p:txBody>
          <a:bodyPr/>
          <a:lstStyle/>
          <a:p>
            <a:fld id="{71669833-F6D1-4A24-9E2B-B954F35C4C41}" type="slidenum">
              <a:rPr lang="en-US" smtClean="0"/>
              <a:pPr/>
              <a:t>10</a:t>
            </a:fld>
            <a:endParaRPr lang="en-US"/>
          </a:p>
        </p:txBody>
      </p:sp>
      <p:sp>
        <p:nvSpPr>
          <p:cNvPr id="15" name="TextBox 14"/>
          <p:cNvSpPr txBox="1"/>
          <p:nvPr/>
        </p:nvSpPr>
        <p:spPr>
          <a:xfrm>
            <a:off x="3255264" y="5005564"/>
            <a:ext cx="5186613" cy="707886"/>
          </a:xfrm>
          <a:prstGeom prst="rect">
            <a:avLst/>
          </a:prstGeom>
          <a:noFill/>
        </p:spPr>
        <p:txBody>
          <a:bodyPr wrap="none" rtlCol="0">
            <a:spAutoFit/>
          </a:bodyPr>
          <a:lstStyle/>
          <a:p>
            <a:r>
              <a:rPr lang="en-US" sz="2000" dirty="0" smtClean="0"/>
              <a:t>Unsupported by most, unless you build an index</a:t>
            </a:r>
          </a:p>
          <a:p>
            <a:r>
              <a:rPr lang="en-US" sz="2000" dirty="0" smtClean="0"/>
              <a:t>Need an external system</a:t>
            </a:r>
            <a:endParaRPr lang="en-US" sz="2000" dirty="0"/>
          </a:p>
        </p:txBody>
      </p:sp>
      <p:pic>
        <p:nvPicPr>
          <p:cNvPr id="16" name="Picture 2" descr="http://www.clipartbest.com/cliparts/pc5/Xnn/pc5Xnng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270" y="4652294"/>
            <a:ext cx="753380" cy="75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803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a:xfrm>
            <a:off x="308008" y="2956509"/>
            <a:ext cx="8835991" cy="3733474"/>
          </a:xfrm>
        </p:spPr>
        <p:txBody>
          <a:bodyPr/>
          <a:lstStyle/>
          <a:p>
            <a:r>
              <a:rPr lang="en-US" dirty="0" smtClean="0"/>
              <a:t>Fast read-writes perfect for low-latency web server</a:t>
            </a:r>
          </a:p>
          <a:p>
            <a:r>
              <a:rPr lang="en-US" dirty="0" smtClean="0"/>
              <a:t>What if the website managers want to run analytics?</a:t>
            </a:r>
            <a:br>
              <a:rPr lang="en-US" dirty="0" smtClean="0"/>
            </a:br>
            <a:endParaRPr lang="en-US" sz="800" dirty="0" smtClean="0"/>
          </a:p>
          <a:p>
            <a:pPr marL="1600200" lvl="1"/>
            <a:r>
              <a:rPr lang="en-US" b="0" dirty="0" smtClean="0"/>
              <a:t>Query: find average session length.</a:t>
            </a:r>
          </a:p>
          <a:p>
            <a:pPr marL="1600200" lvl="1"/>
            <a:r>
              <a:rPr lang="en-US" b="0" dirty="0" smtClean="0"/>
              <a:t>Query: for each page, find average time spent viewing it.</a:t>
            </a:r>
          </a:p>
          <a:p>
            <a:pPr marL="1600200" lvl="1"/>
            <a:r>
              <a:rPr lang="en-US" b="0" dirty="0" smtClean="0"/>
              <a:t>Query: build a histogram of users browsing certain pages, </a:t>
            </a:r>
            <a:br>
              <a:rPr lang="en-US" b="0" dirty="0" smtClean="0"/>
            </a:br>
            <a:r>
              <a:rPr lang="en-US" b="0" dirty="0" smtClean="0"/>
              <a:t>	grouped by session age, over various time periods.</a:t>
            </a:r>
          </a:p>
          <a:p>
            <a:pPr marL="1600200" lvl="1"/>
            <a:r>
              <a:rPr lang="en-US" b="0" dirty="0" smtClean="0"/>
              <a:t>Query: group users into clusters based on pages browsed.</a:t>
            </a:r>
            <a:r>
              <a:rPr lang="en-US" b="0" dirty="0"/>
              <a:t> </a:t>
            </a:r>
            <a:r>
              <a:rPr lang="en-US" b="0" dirty="0" smtClean="0"/>
              <a:t>	Recommend users to browse popular pages </a:t>
            </a:r>
            <a:br>
              <a:rPr lang="en-US" b="0" dirty="0" smtClean="0"/>
            </a:br>
            <a:r>
              <a:rPr lang="en-US" b="0" dirty="0" smtClean="0"/>
              <a:t>	browsed in their cluster.</a:t>
            </a:r>
          </a:p>
        </p:txBody>
      </p:sp>
      <p:sp>
        <p:nvSpPr>
          <p:cNvPr id="6" name="Text Placeholder 5"/>
          <p:cNvSpPr>
            <a:spLocks noGrp="1"/>
          </p:cNvSpPr>
          <p:nvPr>
            <p:ph type="body" sz="quarter" idx="12"/>
          </p:nvPr>
        </p:nvSpPr>
        <p:spPr/>
        <p:txBody>
          <a:bodyPr/>
          <a:lstStyle/>
          <a:p>
            <a:r>
              <a:rPr lang="en-US" dirty="0" smtClean="0"/>
              <a:t>Example from </a:t>
            </a:r>
            <a:r>
              <a:rPr lang="en-US" dirty="0" err="1" smtClean="0"/>
              <a:t>Riak</a:t>
            </a:r>
            <a:r>
              <a:rPr lang="en-US" dirty="0" smtClean="0"/>
              <a:t> Use Case: Browser Sessions (e.g. Wikipedia)</a:t>
            </a:r>
            <a:endParaRPr lang="en-US" dirty="0"/>
          </a:p>
        </p:txBody>
      </p:sp>
      <p:grpSp>
        <p:nvGrpSpPr>
          <p:cNvPr id="14" name="Group 13"/>
          <p:cNvGrpSpPr/>
          <p:nvPr/>
        </p:nvGrpSpPr>
        <p:grpSpPr>
          <a:xfrm>
            <a:off x="298659" y="3852638"/>
            <a:ext cx="1678532" cy="2608980"/>
            <a:chOff x="298659" y="3852638"/>
            <a:chExt cx="1678532" cy="2608980"/>
          </a:xfrm>
        </p:grpSpPr>
        <p:sp>
          <p:nvSpPr>
            <p:cNvPr id="9" name="Left-Right Arrow 8"/>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1" name="TextBox 10"/>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2" name="TextBox 11"/>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13" name="TextBox 12"/>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2" name="Slide Number Placeholder 1"/>
          <p:cNvSpPr>
            <a:spLocks noGrp="1"/>
          </p:cNvSpPr>
          <p:nvPr>
            <p:ph type="sldNum" sz="quarter" idx="4"/>
          </p:nvPr>
        </p:nvSpPr>
        <p:spPr/>
        <p:txBody>
          <a:bodyPr/>
          <a:lstStyle/>
          <a:p>
            <a:fld id="{71669833-F6D1-4A24-9E2B-B954F35C4C41}" type="slidenum">
              <a:rPr lang="en-US" smtClean="0"/>
              <a:pPr/>
              <a:t>11</a:t>
            </a:fld>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831220296"/>
              </p:ext>
            </p:extLst>
          </p:nvPr>
        </p:nvGraphicFramePr>
        <p:xfrm>
          <a:off x="628650" y="2224989"/>
          <a:ext cx="8201025" cy="731520"/>
        </p:xfrm>
        <a:graphic>
          <a:graphicData uri="http://schemas.openxmlformats.org/drawingml/2006/table">
            <a:tbl>
              <a:tblPr/>
              <a:tblGrid>
                <a:gridCol w="1809750"/>
                <a:gridCol w="1790700"/>
                <a:gridCol w="4600575"/>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Session </a:t>
                      </a:r>
                      <a:r>
                        <a:rPr lang="en-US" dirty="0" smtClean="0">
                          <a:effectLst/>
                        </a:rPr>
                        <a:t>Data (pages visited, shopping cart, …)</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r>
            </a:tbl>
          </a:graphicData>
        </a:graphic>
      </p:graphicFrame>
      <p:pic>
        <p:nvPicPr>
          <p:cNvPr id="16" name="Picture 2" descr="http://www.clipartbest.com/cliparts/pc5/Xnn/pc5Xnng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918" y="5979660"/>
            <a:ext cx="753380" cy="75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254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6" name="Text Placeholder 5"/>
          <p:cNvSpPr>
            <a:spLocks noGrp="1"/>
          </p:cNvSpPr>
          <p:nvPr>
            <p:ph type="body" sz="quarter" idx="12"/>
          </p:nvPr>
        </p:nvSpPr>
        <p:spPr/>
        <p:txBody>
          <a:bodyPr/>
          <a:lstStyle/>
          <a:p>
            <a:r>
              <a:rPr lang="en-US" dirty="0" smtClean="0"/>
              <a:t>State of the Art</a:t>
            </a:r>
            <a:endParaRPr lang="en-US" dirty="0"/>
          </a:p>
        </p:txBody>
      </p:sp>
      <p:grpSp>
        <p:nvGrpSpPr>
          <p:cNvPr id="17" name="Group 16"/>
          <p:cNvGrpSpPr/>
          <p:nvPr/>
        </p:nvGrpSpPr>
        <p:grpSpPr>
          <a:xfrm>
            <a:off x="1826316" y="2508997"/>
            <a:ext cx="1678532" cy="2608980"/>
            <a:chOff x="298659" y="3852638"/>
            <a:chExt cx="1678532" cy="2608980"/>
          </a:xfrm>
        </p:grpSpPr>
        <p:sp>
          <p:nvSpPr>
            <p:cNvPr id="18" name="Left-Right Arrow 17"/>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20" name="TextBox 19"/>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21" name="TextBox 20"/>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22" name="TextBox 21"/>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23" name="Left Arrow 22"/>
          <p:cNvSpPr/>
          <p:nvPr/>
        </p:nvSpPr>
        <p:spPr>
          <a:xfrm>
            <a:off x="3715686" y="2751417"/>
            <a:ext cx="507954" cy="161489"/>
          </a:xfrm>
          <a:prstGeom prst="lef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4380745" y="2504006"/>
            <a:ext cx="2607686" cy="646331"/>
          </a:xfrm>
          <a:prstGeom prst="rect">
            <a:avLst/>
          </a:prstGeom>
          <a:noFill/>
        </p:spPr>
        <p:txBody>
          <a:bodyPr wrap="square" rtlCol="0" anchor="ctr">
            <a:spAutoFit/>
          </a:bodyPr>
          <a:lstStyle/>
          <a:p>
            <a:r>
              <a:rPr lang="en-US" dirty="0" smtClean="0"/>
              <a:t>Supported inside K-V DBs, to various extents</a:t>
            </a:r>
            <a:endParaRPr lang="en-US" dirty="0"/>
          </a:p>
        </p:txBody>
      </p:sp>
      <p:sp>
        <p:nvSpPr>
          <p:cNvPr id="26" name="TextBox 25"/>
          <p:cNvSpPr txBox="1"/>
          <p:nvPr/>
        </p:nvSpPr>
        <p:spPr>
          <a:xfrm>
            <a:off x="4380744" y="4333147"/>
            <a:ext cx="3735734" cy="923330"/>
          </a:xfrm>
          <a:prstGeom prst="rect">
            <a:avLst/>
          </a:prstGeom>
          <a:noFill/>
        </p:spPr>
        <p:txBody>
          <a:bodyPr wrap="square" rtlCol="0" anchor="ctr">
            <a:spAutoFit/>
          </a:bodyPr>
          <a:lstStyle/>
          <a:p>
            <a:r>
              <a:rPr lang="en-US" dirty="0" smtClean="0"/>
              <a:t>or: Pull data into an external serial (application client) or distributed (MapReduce, Spark, Presto</a:t>
            </a:r>
            <a:r>
              <a:rPr lang="en-US" dirty="0"/>
              <a:t>, …) system </a:t>
            </a:r>
          </a:p>
        </p:txBody>
      </p:sp>
      <p:sp>
        <p:nvSpPr>
          <p:cNvPr id="27" name="Left Arrow 26"/>
          <p:cNvSpPr/>
          <p:nvPr/>
        </p:nvSpPr>
        <p:spPr>
          <a:xfrm rot="20026285">
            <a:off x="3715767" y="3009616"/>
            <a:ext cx="571977" cy="161489"/>
          </a:xfrm>
          <a:prstGeom prst="leftArrow">
            <a:avLst/>
          </a:prstGeom>
          <a:solidFill>
            <a:schemeClr val="bg1">
              <a:lumMod val="75000"/>
              <a:alpha val="30000"/>
            </a:schemeClr>
          </a:solidFill>
          <a:ln>
            <a:solidFill>
              <a:schemeClr val="accent1">
                <a:shade val="95000"/>
                <a:satMod val="105000"/>
                <a:alpha val="3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eft Arrow 27"/>
          <p:cNvSpPr/>
          <p:nvPr/>
        </p:nvSpPr>
        <p:spPr>
          <a:xfrm rot="19103086">
            <a:off x="3668457" y="3244155"/>
            <a:ext cx="741400" cy="161489"/>
          </a:xfrm>
          <a:prstGeom prst="leftArrow">
            <a:avLst/>
          </a:prstGeom>
          <a:solidFill>
            <a:schemeClr val="bg1">
              <a:lumMod val="75000"/>
              <a:alpha val="10000"/>
            </a:schemeClr>
          </a:solidFill>
          <a:ln>
            <a:solidFill>
              <a:schemeClr val="accent1">
                <a:shade val="95000"/>
                <a:satMod val="105000"/>
                <a:alpha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p:txBody>
          <a:bodyPr/>
          <a:lstStyle/>
          <a:p>
            <a:fld id="{71669833-F6D1-4A24-9E2B-B954F35C4C41}" type="slidenum">
              <a:rPr lang="en-US" smtClean="0"/>
              <a:pPr/>
              <a:t>12</a:t>
            </a:fld>
            <a:endParaRPr lang="en-US"/>
          </a:p>
        </p:txBody>
      </p:sp>
    </p:spTree>
    <p:extLst>
      <p:ext uri="{BB962C8B-B14F-4D97-AF65-F5344CB8AC3E}">
        <p14:creationId xmlns:p14="http://schemas.microsoft.com/office/powerpoint/2010/main" val="29455218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Computing on Key-Value DB</a:t>
            </a:r>
            <a:endParaRPr lang="en-US" dirty="0"/>
          </a:p>
        </p:txBody>
      </p:sp>
      <p:sp>
        <p:nvSpPr>
          <p:cNvPr id="25" name="Text Placeholder 24"/>
          <p:cNvSpPr>
            <a:spLocks noGrp="1"/>
          </p:cNvSpPr>
          <p:nvPr>
            <p:ph type="body" sz="quarter" idx="11"/>
          </p:nvPr>
        </p:nvSpPr>
        <p:spPr>
          <a:xfrm>
            <a:off x="659305" y="5201745"/>
            <a:ext cx="8197114" cy="1232550"/>
          </a:xfrm>
        </p:spPr>
        <p:txBody>
          <a:bodyPr/>
          <a:lstStyle/>
          <a:p>
            <a:r>
              <a:rPr lang="en-US" dirty="0" smtClean="0"/>
              <a:t>How to implement analytics in K-V DBs?</a:t>
            </a:r>
          </a:p>
          <a:p>
            <a:r>
              <a:rPr lang="en-US" dirty="0" smtClean="0"/>
              <a:t>When is it good to do so?</a:t>
            </a:r>
          </a:p>
          <a:p>
            <a:pPr lvl="1"/>
            <a:r>
              <a:rPr lang="en-US" dirty="0" smtClean="0"/>
              <a:t>Consider: # of re-shuffles, access path, selectivity, …</a:t>
            </a:r>
            <a:endParaRPr lang="en-US" dirty="0"/>
          </a:p>
        </p:txBody>
      </p:sp>
      <p:sp>
        <p:nvSpPr>
          <p:cNvPr id="6" name="Text Placeholder 5"/>
          <p:cNvSpPr>
            <a:spLocks noGrp="1"/>
          </p:cNvSpPr>
          <p:nvPr>
            <p:ph type="body" sz="quarter" idx="12"/>
          </p:nvPr>
        </p:nvSpPr>
        <p:spPr/>
        <p:txBody>
          <a:bodyPr/>
          <a:lstStyle/>
          <a:p>
            <a:r>
              <a:rPr lang="en-US" smtClean="0"/>
              <a:t>This Talk</a:t>
            </a:r>
            <a:endParaRPr lang="en-US" dirty="0"/>
          </a:p>
        </p:txBody>
      </p:sp>
      <p:grpSp>
        <p:nvGrpSpPr>
          <p:cNvPr id="7" name="Group 6"/>
          <p:cNvGrpSpPr/>
          <p:nvPr/>
        </p:nvGrpSpPr>
        <p:grpSpPr>
          <a:xfrm>
            <a:off x="1826316" y="2508997"/>
            <a:ext cx="1678532" cy="2608980"/>
            <a:chOff x="298659" y="3852638"/>
            <a:chExt cx="1678532" cy="2608980"/>
          </a:xfrm>
        </p:grpSpPr>
        <p:sp>
          <p:nvSpPr>
            <p:cNvPr id="8" name="Left-Right Arrow 7"/>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0" name="TextBox 9"/>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1" name="TextBox 10"/>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12" name="TextBox 11"/>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13" name="Left Arrow 12"/>
          <p:cNvSpPr/>
          <p:nvPr/>
        </p:nvSpPr>
        <p:spPr>
          <a:xfrm>
            <a:off x="3715686" y="2751417"/>
            <a:ext cx="507954" cy="161489"/>
          </a:xfrm>
          <a:prstGeom prst="lef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380745" y="2504006"/>
            <a:ext cx="1581905" cy="646331"/>
          </a:xfrm>
          <a:prstGeom prst="rect">
            <a:avLst/>
          </a:prstGeom>
          <a:noFill/>
        </p:spPr>
        <p:txBody>
          <a:bodyPr wrap="square" rtlCol="0" anchor="ctr">
            <a:spAutoFit/>
          </a:bodyPr>
          <a:lstStyle/>
          <a:p>
            <a:r>
              <a:rPr lang="en-US" b="1" dirty="0" smtClean="0"/>
              <a:t>New support inside K-V DBs</a:t>
            </a:r>
            <a:endParaRPr lang="en-US" b="1" dirty="0"/>
          </a:p>
        </p:txBody>
      </p:sp>
      <p:sp>
        <p:nvSpPr>
          <p:cNvPr id="18" name="Left Arrow 17"/>
          <p:cNvSpPr/>
          <p:nvPr/>
        </p:nvSpPr>
        <p:spPr>
          <a:xfrm rot="20026285">
            <a:off x="3715767" y="3009616"/>
            <a:ext cx="571977" cy="161489"/>
          </a:xfrm>
          <a:prstGeom prst="leftArrow">
            <a:avLst/>
          </a:prstGeom>
          <a:solidFill>
            <a:schemeClr val="bg1">
              <a:lumMod val="75000"/>
            </a:scheme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 Arrow 18"/>
          <p:cNvSpPr/>
          <p:nvPr/>
        </p:nvSpPr>
        <p:spPr>
          <a:xfrm rot="19103086">
            <a:off x="3668457" y="3244155"/>
            <a:ext cx="741400" cy="161489"/>
          </a:xfrm>
          <a:prstGeom prst="leftArrow">
            <a:avLst/>
          </a:prstGeom>
          <a:solidFill>
            <a:schemeClr val="bg1">
              <a:lumMod val="75000"/>
            </a:scheme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Arrow 21"/>
          <p:cNvSpPr/>
          <p:nvPr/>
        </p:nvSpPr>
        <p:spPr>
          <a:xfrm rot="18486453">
            <a:off x="3574461" y="3512847"/>
            <a:ext cx="1037451" cy="161489"/>
          </a:xfrm>
          <a:prstGeom prst="leftArrow">
            <a:avLst/>
          </a:prstGeom>
          <a:solidFill>
            <a:schemeClr val="bg1">
              <a:lumMod val="75000"/>
              <a:alpha val="90000"/>
            </a:schemeClr>
          </a:solidFill>
          <a:ln>
            <a:solidFill>
              <a:schemeClr val="accent1">
                <a:shade val="95000"/>
                <a:satMod val="105000"/>
                <a:alpha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18133216">
            <a:off x="3409406" y="3788564"/>
            <a:ext cx="1451567" cy="161489"/>
          </a:xfrm>
          <a:prstGeom prst="leftArrow">
            <a:avLst/>
          </a:prstGeom>
          <a:solidFill>
            <a:schemeClr val="bg1">
              <a:lumMod val="75000"/>
              <a:alpha val="60000"/>
            </a:schemeClr>
          </a:solidFill>
          <a:ln>
            <a:solidFill>
              <a:schemeClr val="accent1">
                <a:shade val="95000"/>
                <a:satMod val="105000"/>
                <a:alpha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141212-GraphuloLogo.pdf"/>
          <p:cNvPicPr>
            <a:picLocks noChangeAspect="1"/>
          </p:cNvPicPr>
          <p:nvPr/>
        </p:nvPicPr>
        <p:blipFill rotWithShape="1">
          <a:blip r:embed="rId3">
            <a:extLst>
              <a:ext uri="{28A0092B-C50C-407E-A947-70E740481C1C}">
                <a14:useLocalDpi xmlns:a14="http://schemas.microsoft.com/office/drawing/2010/main" val="0"/>
              </a:ext>
            </a:extLst>
          </a:blip>
          <a:srcRect l="2146" t="18889" r="3004" b="17875"/>
          <a:stretch/>
        </p:blipFill>
        <p:spPr>
          <a:xfrm>
            <a:off x="4590470" y="3334601"/>
            <a:ext cx="2067491" cy="444395"/>
          </a:xfrm>
          <a:prstGeom prst="rect">
            <a:avLst/>
          </a:prstGeom>
        </p:spPr>
      </p:pic>
      <p:sp>
        <p:nvSpPr>
          <p:cNvPr id="2" name="TextBox 1"/>
          <p:cNvSpPr txBox="1"/>
          <p:nvPr/>
        </p:nvSpPr>
        <p:spPr>
          <a:xfrm>
            <a:off x="5308857" y="3917629"/>
            <a:ext cx="888385" cy="400110"/>
          </a:xfrm>
          <a:prstGeom prst="rect">
            <a:avLst/>
          </a:prstGeom>
          <a:noFill/>
        </p:spPr>
        <p:txBody>
          <a:bodyPr wrap="none" rtlCol="0">
            <a:spAutoFit/>
          </a:bodyPr>
          <a:lstStyle/>
          <a:p>
            <a:r>
              <a:rPr lang="en-US" sz="2000" b="1" dirty="0" smtClean="0">
                <a:latin typeface="Berlin Sans FB Demi" panose="020E0802020502020306" pitchFamily="34" charset="0"/>
                <a:cs typeface="Aharoni" panose="02010803020104030203" pitchFamily="2" charset="-79"/>
              </a:rPr>
              <a:t>RACO</a:t>
            </a:r>
            <a:endParaRPr lang="en-US" sz="2000" b="1" dirty="0">
              <a:latin typeface="Berlin Sans FB Demi" panose="020E0802020502020306" pitchFamily="34" charset="0"/>
              <a:cs typeface="Aharoni" panose="02010803020104030203" pitchFamily="2" charset="-79"/>
            </a:endParaRPr>
          </a:p>
        </p:txBody>
      </p:sp>
      <p:sp>
        <p:nvSpPr>
          <p:cNvPr id="3" name="Slide Number Placeholder 2"/>
          <p:cNvSpPr>
            <a:spLocks noGrp="1"/>
          </p:cNvSpPr>
          <p:nvPr>
            <p:ph type="sldNum" sz="quarter" idx="4"/>
          </p:nvPr>
        </p:nvSpPr>
        <p:spPr/>
        <p:txBody>
          <a:bodyPr/>
          <a:lstStyle/>
          <a:p>
            <a:fld id="{71669833-F6D1-4A24-9E2B-B954F35C4C41}" type="slidenum">
              <a:rPr lang="en-US" smtClean="0"/>
              <a:pPr/>
              <a:t>13</a:t>
            </a:fld>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2149" y="3840585"/>
            <a:ext cx="612428" cy="569750"/>
          </a:xfrm>
          <a:prstGeom prst="rect">
            <a:avLst/>
          </a:prstGeom>
        </p:spPr>
      </p:pic>
      <p:sp>
        <p:nvSpPr>
          <p:cNvPr id="27" name="TextBox 26"/>
          <p:cNvSpPr txBox="1"/>
          <p:nvPr/>
        </p:nvSpPr>
        <p:spPr>
          <a:xfrm>
            <a:off x="4380744" y="4333147"/>
            <a:ext cx="3735734" cy="923330"/>
          </a:xfrm>
          <a:prstGeom prst="rect">
            <a:avLst/>
          </a:prstGeom>
          <a:noFill/>
        </p:spPr>
        <p:txBody>
          <a:bodyPr wrap="square" rtlCol="0" anchor="ctr">
            <a:spAutoFit/>
          </a:bodyPr>
          <a:lstStyle/>
          <a:p>
            <a:r>
              <a:rPr lang="en-US" dirty="0" smtClean="0"/>
              <a:t>or: Pull data into an external serial (application client) or distributed (MapReduce, Spark, Presto</a:t>
            </a:r>
            <a:r>
              <a:rPr lang="en-US" dirty="0"/>
              <a:t>, …) system </a:t>
            </a:r>
          </a:p>
        </p:txBody>
      </p:sp>
    </p:spTree>
    <p:extLst>
      <p:ext uri="{BB962C8B-B14F-4D97-AF65-F5344CB8AC3E}">
        <p14:creationId xmlns:p14="http://schemas.microsoft.com/office/powerpoint/2010/main" val="21953501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p:txBody>
          <a:bodyPr/>
          <a:lstStyle/>
          <a:p>
            <a:pPr marL="457200" indent="-457200">
              <a:buFont typeface="+mj-lt"/>
              <a:buAutoNum type="arabicPeriod"/>
            </a:pPr>
            <a:r>
              <a:rPr lang="en-US" dirty="0" smtClean="0"/>
              <a:t>Data </a:t>
            </a:r>
            <a:r>
              <a:rPr lang="en-US" dirty="0"/>
              <a:t>Locality</a:t>
            </a:r>
          </a:p>
          <a:p>
            <a:pPr lvl="1"/>
            <a:r>
              <a:rPr lang="en-US" dirty="0"/>
              <a:t>Save communication</a:t>
            </a:r>
          </a:p>
          <a:p>
            <a:pPr marL="457200" indent="-457200">
              <a:buFont typeface="+mj-lt"/>
              <a:buAutoNum type="arabicPeriod"/>
            </a:pPr>
            <a:r>
              <a:rPr lang="en-US" dirty="0"/>
              <a:t>Reuse infrastructure</a:t>
            </a:r>
          </a:p>
          <a:p>
            <a:pPr lvl="1"/>
            <a:r>
              <a:rPr lang="en-US" dirty="0"/>
              <a:t>One less system to adopt and maintain</a:t>
            </a:r>
          </a:p>
          <a:p>
            <a:pPr marL="457200" indent="-457200">
              <a:buFont typeface="+mj-lt"/>
              <a:buAutoNum type="arabicPeriod"/>
            </a:pPr>
            <a:r>
              <a:rPr lang="en-US" dirty="0"/>
              <a:t>Database features for free</a:t>
            </a:r>
          </a:p>
          <a:p>
            <a:pPr lvl="1"/>
            <a:r>
              <a:rPr lang="en-US" dirty="0"/>
              <a:t>Indexed access</a:t>
            </a:r>
          </a:p>
          <a:p>
            <a:pPr lvl="1"/>
            <a:r>
              <a:rPr lang="en-US" dirty="0"/>
              <a:t>Distributed execution</a:t>
            </a:r>
          </a:p>
          <a:p>
            <a:pPr marL="0" indent="0">
              <a:buNone/>
            </a:pPr>
            <a:endParaRPr lang="en-US" dirty="0"/>
          </a:p>
        </p:txBody>
      </p:sp>
      <p:sp>
        <p:nvSpPr>
          <p:cNvPr id="6" name="Text Placeholder 5"/>
          <p:cNvSpPr>
            <a:spLocks noGrp="1"/>
          </p:cNvSpPr>
          <p:nvPr>
            <p:ph type="body" sz="quarter" idx="12"/>
          </p:nvPr>
        </p:nvSpPr>
        <p:spPr/>
        <p:txBody>
          <a:bodyPr/>
          <a:lstStyle/>
          <a:p>
            <a:r>
              <a:rPr lang="en-US" dirty="0"/>
              <a:t>Benefits of Server-Side </a:t>
            </a:r>
            <a:r>
              <a:rPr lang="en-US" dirty="0" smtClean="0"/>
              <a:t>Computation</a:t>
            </a:r>
            <a:endParaRPr lang="en-US"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14</a:t>
            </a:fld>
            <a:endParaRPr lang="en-US"/>
          </a:p>
        </p:txBody>
      </p:sp>
    </p:spTree>
    <p:extLst>
      <p:ext uri="{BB962C8B-B14F-4D97-AF65-F5344CB8AC3E}">
        <p14:creationId xmlns:p14="http://schemas.microsoft.com/office/powerpoint/2010/main" val="2133960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1757" y="1167124"/>
            <a:ext cx="7643568" cy="2641756"/>
          </a:xfrm>
        </p:spPr>
        <p:txBody>
          <a:bodyPr>
            <a:normAutofit/>
          </a:bodyPr>
          <a:lstStyle/>
          <a:p>
            <a:r>
              <a:rPr lang="en-US" dirty="0" smtClean="0"/>
              <a:t>Graphulo: </a:t>
            </a:r>
            <a:br>
              <a:rPr lang="en-US" dirty="0" smtClean="0"/>
            </a:br>
            <a:r>
              <a:rPr lang="en-US" dirty="0" smtClean="0"/>
              <a:t>Linear Algebra</a:t>
            </a:r>
          </a:p>
          <a:p>
            <a:r>
              <a:rPr lang="en-US" dirty="0" smtClean="0"/>
              <a:t>for Apache Accumulo</a:t>
            </a:r>
            <a:endParaRPr lang="en-US" dirty="0"/>
          </a:p>
        </p:txBody>
      </p:sp>
      <p:sp>
        <p:nvSpPr>
          <p:cNvPr id="6" name="TextBox 5"/>
          <p:cNvSpPr txBox="1"/>
          <p:nvPr/>
        </p:nvSpPr>
        <p:spPr>
          <a:xfrm>
            <a:off x="671757" y="4339709"/>
            <a:ext cx="3436967" cy="707886"/>
          </a:xfrm>
          <a:prstGeom prst="rect">
            <a:avLst/>
          </a:prstGeom>
          <a:noFill/>
        </p:spPr>
        <p:txBody>
          <a:bodyPr wrap="none" rtlCol="0">
            <a:spAutoFit/>
          </a:bodyPr>
          <a:lstStyle/>
          <a:p>
            <a:r>
              <a:rPr lang="en-US" sz="2000" dirty="0"/>
              <a:t>o</a:t>
            </a:r>
            <a:r>
              <a:rPr lang="en-US" sz="2000" dirty="0" smtClean="0"/>
              <a:t>r, conceptually, any </a:t>
            </a:r>
            <a:br>
              <a:rPr lang="en-US" sz="2000" dirty="0" smtClean="0"/>
            </a:br>
            <a:r>
              <a:rPr lang="en-US" sz="2000" b="1" dirty="0" smtClean="0"/>
              <a:t>Google BigTable</a:t>
            </a:r>
            <a:r>
              <a:rPr lang="en-US" sz="2000" dirty="0" smtClean="0"/>
              <a:t>-based K-V DB</a:t>
            </a:r>
            <a:endParaRPr lang="en-US" sz="2000" dirty="0"/>
          </a:p>
        </p:txBody>
      </p:sp>
      <p:grpSp>
        <p:nvGrpSpPr>
          <p:cNvPr id="7" name="Group 6"/>
          <p:cNvGrpSpPr/>
          <p:nvPr/>
        </p:nvGrpSpPr>
        <p:grpSpPr>
          <a:xfrm>
            <a:off x="4071214" y="3808880"/>
            <a:ext cx="3080204" cy="2310153"/>
            <a:chOff x="5109263" y="371510"/>
            <a:chExt cx="3080204" cy="2310153"/>
          </a:xfrm>
        </p:grpSpPr>
        <p:pic>
          <p:nvPicPr>
            <p:cNvPr id="8" name="Picture 4" descr="http://next-models.net/userfiles/shop/large/1003_big-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263" y="371510"/>
              <a:ext cx="3080204" cy="23101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accumulo.apache.org/images/accumulo-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9987">
              <a:off x="5862413" y="732659"/>
              <a:ext cx="1573904" cy="4022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1828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art Placeholder 3"/>
          <p:cNvPicPr>
            <a:picLocks noGrp="1" noChangeAspect="1"/>
          </p:cNvPicPr>
          <p:nvPr>
            <p:ph type="chart" sz="quarter" idx="12"/>
          </p:nvPr>
        </p:nvPicPr>
        <p:blipFill rotWithShape="1">
          <a:blip r:embed="rId3"/>
          <a:srcRect r="67222"/>
          <a:stretch/>
        </p:blipFill>
        <p:spPr>
          <a:xfrm>
            <a:off x="3405813" y="1969506"/>
            <a:ext cx="2501211" cy="3145702"/>
          </a:xfrm>
          <a:prstGeom prst="rect">
            <a:avLst/>
          </a:prstGeom>
        </p:spPr>
      </p:pic>
      <p:sp>
        <p:nvSpPr>
          <p:cNvPr id="3" name="Text Placeholder 2"/>
          <p:cNvSpPr>
            <a:spLocks noGrp="1"/>
          </p:cNvSpPr>
          <p:nvPr>
            <p:ph type="body" sz="quarter" idx="10"/>
          </p:nvPr>
        </p:nvSpPr>
        <p:spPr/>
        <p:txBody>
          <a:bodyPr/>
          <a:lstStyle/>
          <a:p>
            <a:r>
              <a:rPr lang="en-US" dirty="0" err="1" smtClean="0"/>
              <a:t>GraphBLAS</a:t>
            </a:r>
            <a:r>
              <a:rPr lang="en-US" dirty="0" smtClean="0"/>
              <a:t>: Working Spec for LA</a:t>
            </a:r>
            <a:endParaRPr lang="en-US" dirty="0"/>
          </a:p>
        </p:txBody>
      </p:sp>
      <p:sp>
        <p:nvSpPr>
          <p:cNvPr id="2" name="Right Arrow 1"/>
          <p:cNvSpPr/>
          <p:nvPr/>
        </p:nvSpPr>
        <p:spPr>
          <a:xfrm>
            <a:off x="2991231" y="2781300"/>
            <a:ext cx="638175" cy="4095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4"/>
          </p:nvPr>
        </p:nvSpPr>
        <p:spPr/>
        <p:txBody>
          <a:bodyPr/>
          <a:lstStyle/>
          <a:p>
            <a:fld id="{71669833-F6D1-4A24-9E2B-B954F35C4C41}" type="slidenum">
              <a:rPr lang="en-US" smtClean="0"/>
              <a:pPr/>
              <a:t>16</a:t>
            </a:fld>
            <a:endParaRPr lang="en-US"/>
          </a:p>
        </p:txBody>
      </p:sp>
      <p:sp>
        <p:nvSpPr>
          <p:cNvPr id="6" name="TextBox 5"/>
          <p:cNvSpPr txBox="1"/>
          <p:nvPr/>
        </p:nvSpPr>
        <p:spPr>
          <a:xfrm>
            <a:off x="3081528" y="5255567"/>
            <a:ext cx="2655342" cy="461665"/>
          </a:xfrm>
          <a:prstGeom prst="rect">
            <a:avLst/>
          </a:prstGeom>
          <a:noFill/>
        </p:spPr>
        <p:txBody>
          <a:bodyPr wrap="none" rtlCol="0">
            <a:spAutoFit/>
          </a:bodyPr>
          <a:lstStyle/>
          <a:p>
            <a:r>
              <a:rPr lang="en-US" sz="2400" b="1" dirty="0" smtClean="0"/>
              <a:t>for </a:t>
            </a:r>
            <a:r>
              <a:rPr lang="en-US" sz="2400" b="1" i="1" dirty="0" smtClean="0"/>
              <a:t>Sparse</a:t>
            </a:r>
            <a:r>
              <a:rPr lang="en-US" sz="2400" b="1" dirty="0" smtClean="0"/>
              <a:t> Matrices</a:t>
            </a:r>
            <a:endParaRPr lang="en-US" sz="2400" b="1" dirty="0"/>
          </a:p>
        </p:txBody>
      </p:sp>
    </p:spTree>
    <p:extLst>
      <p:ext uri="{BB962C8B-B14F-4D97-AF65-F5344CB8AC3E}">
        <p14:creationId xmlns:p14="http://schemas.microsoft.com/office/powerpoint/2010/main" val="268702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smtClean="0"/>
              <a:t>Matrix as K-Vs</a:t>
            </a:r>
            <a:endParaRPr lang="en-US" dirty="0"/>
          </a:p>
        </p:txBody>
      </p:sp>
      <p:sp>
        <p:nvSpPr>
          <p:cNvPr id="4" name="Text Placeholder 3"/>
          <p:cNvSpPr>
            <a:spLocks noGrp="1"/>
          </p:cNvSpPr>
          <p:nvPr>
            <p:ph type="body" sz="quarter" idx="11"/>
          </p:nvPr>
        </p:nvSpPr>
        <p:spPr>
          <a:xfrm>
            <a:off x="659304" y="1736724"/>
            <a:ext cx="8276465" cy="4464899"/>
          </a:xfrm>
        </p:spPr>
        <p:txBody>
          <a:bodyPr/>
          <a:lstStyle/>
          <a:p>
            <a:pPr marL="0" indent="0">
              <a:buNone/>
            </a:pPr>
            <a:endParaRPr lang="en-US" sz="2000" dirty="0"/>
          </a:p>
          <a:p>
            <a:pPr marL="0" indent="0">
              <a:buNone/>
            </a:pPr>
            <a:endParaRPr lang="en-US" sz="2000" dirty="0" smtClean="0"/>
          </a:p>
          <a:p>
            <a:r>
              <a:rPr lang="en-US" sz="2000" dirty="0" smtClean="0"/>
              <a:t>Adjacency List / Adjacency Matrix</a:t>
            </a:r>
          </a:p>
          <a:p>
            <a:r>
              <a:rPr lang="en-US" sz="2000" dirty="0" smtClean="0"/>
              <a:t>(Row, Column Qualifier, Value)</a:t>
            </a:r>
            <a:br>
              <a:rPr lang="en-US" sz="2000" dirty="0" smtClean="0"/>
            </a:br>
            <a:r>
              <a:rPr lang="en-US" sz="2000" dirty="0" smtClean="0"/>
              <a:t>   = (v</a:t>
            </a:r>
            <a:r>
              <a:rPr lang="en-US" sz="2000" baseline="-25000" dirty="0" smtClean="0"/>
              <a:t>1</a:t>
            </a:r>
            <a:r>
              <a:rPr lang="en-US" sz="2000" dirty="0" smtClean="0"/>
              <a:t>, v</a:t>
            </a:r>
            <a:r>
              <a:rPr lang="en-US" sz="2000" baseline="-25000" dirty="0" smtClean="0"/>
              <a:t>2</a:t>
            </a:r>
            <a:r>
              <a:rPr lang="en-US" sz="2000" dirty="0" smtClean="0"/>
              <a:t>, weight)</a:t>
            </a:r>
            <a:r>
              <a:rPr lang="en-US" sz="2000" dirty="0"/>
              <a:t/>
            </a:r>
            <a:br>
              <a:rPr lang="en-US" sz="2000" dirty="0"/>
            </a:br>
            <a:r>
              <a:rPr lang="en-US" sz="2000" dirty="0" smtClean="0"/>
              <a:t>   [Transpose: </a:t>
            </a:r>
            <a:r>
              <a:rPr lang="en-US" sz="2000" dirty="0"/>
              <a:t>(</a:t>
            </a:r>
            <a:r>
              <a:rPr lang="en-US" sz="2000" dirty="0" smtClean="0"/>
              <a:t>v</a:t>
            </a:r>
            <a:r>
              <a:rPr lang="en-US" sz="2000" baseline="-25000" dirty="0" smtClean="0"/>
              <a:t>2</a:t>
            </a:r>
            <a:r>
              <a:rPr lang="en-US" sz="2000" dirty="0" smtClean="0"/>
              <a:t>, v</a:t>
            </a:r>
            <a:r>
              <a:rPr lang="en-US" sz="2000" baseline="-25000" dirty="0" smtClean="0"/>
              <a:t>1</a:t>
            </a:r>
            <a:r>
              <a:rPr lang="en-US" sz="2000" dirty="0" smtClean="0"/>
              <a:t>, </a:t>
            </a:r>
            <a:r>
              <a:rPr lang="en-US" sz="2000" dirty="0"/>
              <a:t>weight</a:t>
            </a:r>
            <a:r>
              <a:rPr lang="en-US" sz="2000" dirty="0" smtClean="0"/>
              <a:t>)]</a:t>
            </a:r>
          </a:p>
        </p:txBody>
      </p:sp>
      <p:graphicFrame>
        <p:nvGraphicFramePr>
          <p:cNvPr id="7" name="Table 6"/>
          <p:cNvGraphicFramePr>
            <a:graphicFrameLocks noGrp="1"/>
          </p:cNvGraphicFramePr>
          <p:nvPr>
            <p:extLst/>
          </p:nvPr>
        </p:nvGraphicFramePr>
        <p:xfrm>
          <a:off x="2609800" y="1368957"/>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u="sng" dirty="0" smtClean="0">
                          <a:solidFill>
                            <a:srgbClr val="222222"/>
                          </a:solidFill>
                          <a:effectLst/>
                          <a:latin typeface="inherit"/>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12" name="Content Placeholder 4"/>
          <p:cNvSpPr txBox="1">
            <a:spLocks/>
          </p:cNvSpPr>
          <p:nvPr/>
        </p:nvSpPr>
        <p:spPr>
          <a:xfrm>
            <a:off x="6606300" y="2548883"/>
            <a:ext cx="1892343" cy="3050221"/>
          </a:xfrm>
          <a:prstGeom prst="rect">
            <a:avLst/>
          </a:prstGeom>
          <a:solidFill>
            <a:srgbClr val="AED9FF"/>
          </a:solidFill>
          <a:ln w="12700">
            <a:solidFill>
              <a:srgbClr val="000000"/>
            </a:solidFill>
          </a:ln>
        </p:spPr>
        <p:txBody>
          <a:bodyPr lIns="91280" tIns="45641" rIns="91280" bIns="45641"/>
          <a:lstStyle>
            <a:lvl1pPr marL="177996" indent="-177996" algn="l" rtl="0" eaLnBrk="1" fontAlgn="base" hangingPunct="1">
              <a:lnSpc>
                <a:spcPts val="1650"/>
              </a:lnSpc>
              <a:spcBef>
                <a:spcPts val="900"/>
              </a:spcBef>
              <a:spcAft>
                <a:spcPct val="0"/>
              </a:spcAft>
              <a:buSzPct val="100000"/>
              <a:buFont typeface="Arial"/>
              <a:buChar char="•"/>
              <a:defRPr sz="1500" b="1">
                <a:solidFill>
                  <a:schemeClr val="tx1"/>
                </a:solidFill>
                <a:latin typeface="+mn-lt"/>
                <a:ea typeface="+mn-ea"/>
                <a:cs typeface="+mn-cs"/>
              </a:defRPr>
            </a:lvl1pPr>
            <a:lvl2pPr marL="403913" indent="-191687" algn="l" rtl="0" eaLnBrk="1" fontAlgn="base" hangingPunct="1">
              <a:lnSpc>
                <a:spcPts val="1499"/>
              </a:lnSpc>
              <a:spcBef>
                <a:spcPts val="450"/>
              </a:spcBef>
              <a:spcAft>
                <a:spcPct val="0"/>
              </a:spcAft>
              <a:buSzPct val="100000"/>
              <a:buChar char="–"/>
              <a:defRPr sz="1400" b="1">
                <a:solidFill>
                  <a:schemeClr val="tx1"/>
                </a:solidFill>
                <a:latin typeface="+mn-lt"/>
                <a:ea typeface="ＭＳ Ｐゴシック" pitchFamily="-110" charset="-128"/>
              </a:defRPr>
            </a:lvl2pPr>
            <a:lvl3pPr marL="568218" indent="-136920" algn="l" rtl="0" eaLnBrk="1" fontAlgn="base" hangingPunct="1">
              <a:lnSpc>
                <a:spcPts val="1350"/>
              </a:lnSpc>
              <a:spcBef>
                <a:spcPts val="450"/>
              </a:spcBef>
              <a:spcAft>
                <a:spcPct val="0"/>
              </a:spcAft>
              <a:buSzPct val="90000"/>
              <a:buFont typeface="Wingdings" charset="2"/>
              <a:buChar char="§"/>
              <a:defRPr sz="1200" b="1">
                <a:solidFill>
                  <a:schemeClr val="tx1"/>
                </a:solidFill>
                <a:latin typeface="+mn-lt"/>
                <a:ea typeface="ＭＳ Ｐゴシック" pitchFamily="-110" charset="-128"/>
              </a:defRPr>
            </a:lvl3pPr>
            <a:lvl4pPr marL="773594" indent="0" algn="l" rtl="0" eaLnBrk="1" fontAlgn="base" hangingPunct="1">
              <a:lnSpc>
                <a:spcPts val="1200"/>
              </a:lnSpc>
              <a:spcBef>
                <a:spcPts val="450"/>
              </a:spcBef>
              <a:spcAft>
                <a:spcPct val="0"/>
              </a:spcAft>
              <a:buSzPct val="100000"/>
              <a:buFontTx/>
              <a:buNone/>
              <a:defRPr sz="1050" b="1">
                <a:solidFill>
                  <a:schemeClr val="tx1"/>
                </a:solidFill>
                <a:latin typeface="+mn-lt"/>
                <a:ea typeface="ＭＳ Ｐゴシック" pitchFamily="-110" charset="-128"/>
              </a:defRPr>
            </a:lvl4pPr>
            <a:lvl5pPr marL="944744" indent="0" algn="l" rtl="0" eaLnBrk="1" fontAlgn="base" hangingPunct="1">
              <a:lnSpc>
                <a:spcPts val="1050"/>
              </a:lnSpc>
              <a:spcBef>
                <a:spcPts val="450"/>
              </a:spcBef>
              <a:spcAft>
                <a:spcPct val="0"/>
              </a:spcAft>
              <a:buSzPct val="85000"/>
              <a:buFontTx/>
              <a:buNone/>
              <a:defRPr sz="900" b="1">
                <a:solidFill>
                  <a:schemeClr val="tx1"/>
                </a:solidFill>
                <a:latin typeface="+mn-lt"/>
                <a:ea typeface="ＭＳ Ｐゴシック" pitchFamily="-110" charset="-128"/>
              </a:defRPr>
            </a:lvl5pPr>
            <a:lvl6pPr marL="1711496"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6pPr>
            <a:lvl7pPr marL="2053793"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7pPr>
            <a:lvl8pPr marL="2396094"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8pPr>
            <a:lvl9pPr marL="2738392"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9pPr>
          </a:lstStyle>
          <a:p>
            <a:pPr marL="0" marR="0" lvl="0" indent="0" algn="ctr" defTabSz="914400" rtl="0" eaLnBrk="1" fontAlgn="base" latinLnBrk="0" hangingPunct="1">
              <a:lnSpc>
                <a:spcPts val="1650"/>
              </a:lnSpc>
              <a:spcBef>
                <a:spcPts val="900"/>
              </a:spcBef>
              <a:spcAft>
                <a:spcPct val="0"/>
              </a:spcAft>
              <a:buClrTx/>
              <a:buSzPct val="100000"/>
              <a:buFont typeface="Arial"/>
              <a:buNone/>
              <a:tabLst/>
              <a:defRPr/>
            </a:pPr>
            <a:r>
              <a:rPr kumimoji="0" lang="en-US" sz="1600" b="1" i="0" u="none" strike="noStrike" kern="0" cap="none" spc="0" normalizeH="0" baseline="0" noProof="0" dirty="0" smtClean="0">
                <a:ln>
                  <a:noFill/>
                </a:ln>
                <a:solidFill>
                  <a:srgbClr val="000000"/>
                </a:solidFill>
                <a:effectLst/>
                <a:uLnTx/>
                <a:uFillTx/>
                <a:latin typeface="Arial"/>
                <a:ea typeface="+mn-ea"/>
                <a:cs typeface="+mn-cs"/>
              </a:rPr>
              <a:t>Example K-Vs</a:t>
            </a:r>
            <a:endPar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endParaRPr>
          </a:p>
          <a:p>
            <a:pPr marL="0" indent="0" defTabSz="914400">
              <a:buNone/>
              <a:defRPr/>
            </a:pPr>
            <a:r>
              <a:rPr lang="en-US" sz="1600" b="0" kern="0" dirty="0" smtClean="0">
                <a:solidFill>
                  <a:srgbClr val="000000"/>
                </a:solidFill>
                <a:latin typeface="Consolas" panose="020B0609020204030204" pitchFamily="49" charset="0"/>
                <a:cs typeface="Consolas" panose="020B0609020204030204" pitchFamily="49" charset="0"/>
              </a:rPr>
              <a:t>row :</a:t>
            </a:r>
            <a:r>
              <a:rPr lang="en-US" sz="1600" b="0" kern="0" dirty="0" err="1" smtClean="0">
                <a:solidFill>
                  <a:srgbClr val="000000"/>
                </a:solidFill>
                <a:latin typeface="Consolas" panose="020B0609020204030204" pitchFamily="49" charset="0"/>
                <a:cs typeface="Consolas" panose="020B0609020204030204" pitchFamily="49" charset="0"/>
              </a:rPr>
              <a:t>colq</a:t>
            </a:r>
            <a:r>
              <a:rPr lang="en-US" sz="1600" b="0" kern="0" dirty="0" smtClean="0">
                <a:solidFill>
                  <a:srgbClr val="000000"/>
                </a:solidFill>
                <a:latin typeface="Consolas" panose="020B0609020204030204" pitchFamily="49" charset="0"/>
                <a:cs typeface="Consolas" panose="020B0609020204030204" pitchFamily="49" charset="0"/>
              </a:rPr>
              <a:t> -&gt;</a:t>
            </a:r>
            <a:r>
              <a:rPr lang="en-US" sz="1600" b="0" kern="0" dirty="0" err="1" smtClean="0">
                <a:solidFill>
                  <a:srgbClr val="000000"/>
                </a:solidFill>
                <a:latin typeface="Consolas" panose="020B0609020204030204" pitchFamily="49" charset="0"/>
                <a:cs typeface="Consolas" panose="020B0609020204030204" pitchFamily="49" charset="0"/>
              </a:rPr>
              <a:t>val</a:t>
            </a:r>
            <a:r>
              <a:rPr lang="en-US" sz="1600" b="0" kern="0" dirty="0" smtClean="0">
                <a:solidFill>
                  <a:srgbClr val="000000"/>
                </a:solidFill>
                <a:latin typeface="Consolas" panose="020B0609020204030204" pitchFamily="49" charset="0"/>
                <a:cs typeface="Consolas" panose="020B0609020204030204" pitchFamily="49" charset="0"/>
              </a:rPr>
              <a:t/>
            </a:r>
            <a:br>
              <a:rPr lang="en-US" sz="1600" b="0" kern="0" dirty="0" smtClean="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
            </a:r>
            <a:br>
              <a:rPr lang="en-US" sz="1600" b="0" kern="0" dirty="0">
                <a:solidFill>
                  <a:srgbClr val="000000"/>
                </a:solidFill>
                <a:latin typeface="Consolas" panose="020B0609020204030204" pitchFamily="49" charset="0"/>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 []  -&gt; 141</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 []  -&gt; 12</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:105 [] -&gt;  3</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:110 [] -&gt;  3</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10 :1 []  -&gt; 18</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10 :109 [] -&gt; 2</a:t>
            </a:r>
            <a:r>
              <a:rPr lang="en-US" sz="1600" b="0" kern="0" dirty="0">
                <a:solidFill>
                  <a:srgbClr val="000000"/>
                </a:solidFill>
                <a:latin typeface="Consolas" panose="020B0609020204030204" pitchFamily="49" charset="0"/>
                <a:cs typeface="Consolas" panose="020B0609020204030204" pitchFamily="49" charset="0"/>
              </a:rPr>
              <a:t/>
            </a:r>
            <a:br>
              <a:rPr lang="en-US" sz="1600" b="0" kern="0" dirty="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15 :1 []  -&gt; 18</a:t>
            </a:r>
            <a:r>
              <a:rPr lang="en-US" sz="1600" kern="0" dirty="0">
                <a:solidFill>
                  <a:srgbClr val="000000"/>
                </a:solidFill>
                <a:latin typeface="Consolas" panose="020B0609020204030204" pitchFamily="49" charset="0"/>
                <a:cs typeface="Consolas" panose="020B0609020204030204" pitchFamily="49" charset="0"/>
              </a:rPr>
              <a:t/>
            </a:r>
            <a:br>
              <a:rPr lang="en-US" sz="1600" kern="0" dirty="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15 :109 [] -&gt; </a:t>
            </a:r>
            <a:r>
              <a:rPr lang="en-US" sz="1600" b="0" kern="0" dirty="0" smtClean="0">
                <a:solidFill>
                  <a:srgbClr val="000000"/>
                </a:solidFill>
                <a:latin typeface="Consolas" panose="020B0609020204030204" pitchFamily="49" charset="0"/>
                <a:cs typeface="Consolas" panose="020B0609020204030204" pitchFamily="49" charset="0"/>
              </a:rPr>
              <a:t>2</a:t>
            </a:r>
            <a:endParaRPr lang="en-US" sz="1600" b="0" kern="0" dirty="0">
              <a:solidFill>
                <a:srgbClr val="000000"/>
              </a:solidFill>
              <a:latin typeface="Consolas" panose="020B0609020204030204" pitchFamily="49" charset="0"/>
              <a:cs typeface="Consolas" panose="020B0609020204030204" pitchFamily="49" charset="0"/>
            </a:endParaRPr>
          </a:p>
        </p:txBody>
      </p:sp>
      <p:sp>
        <p:nvSpPr>
          <p:cNvPr id="6" name="Rectangle 5"/>
          <p:cNvSpPr/>
          <p:nvPr/>
        </p:nvSpPr>
        <p:spPr>
          <a:xfrm>
            <a:off x="395817" y="5442015"/>
            <a:ext cx="4033308" cy="720197"/>
          </a:xfrm>
          <a:prstGeom prst="rect">
            <a:avLst/>
          </a:prstGeom>
        </p:spPr>
        <p:txBody>
          <a:bodyPr wrap="square">
            <a:spAutoFit/>
          </a:bodyPr>
          <a:lstStyle/>
          <a:p>
            <a:pPr lvl="1">
              <a:spcBef>
                <a:spcPct val="20000"/>
              </a:spcBef>
            </a:pPr>
            <a:r>
              <a:rPr lang="en-US" sz="1200" b="1" dirty="0" smtClean="0">
                <a:latin typeface="Open Sans"/>
                <a:cs typeface="Open Sans"/>
              </a:rPr>
              <a:t>Other schemas supported:</a:t>
            </a:r>
          </a:p>
          <a:p>
            <a:pPr marL="742950" lvl="1" indent="-285750">
              <a:spcBef>
                <a:spcPct val="20000"/>
              </a:spcBef>
              <a:buFont typeface="Arial"/>
              <a:buChar char="–"/>
            </a:pPr>
            <a:r>
              <a:rPr lang="en-US" sz="1200" b="1" dirty="0" smtClean="0">
                <a:latin typeface="Open Sans"/>
                <a:cs typeface="Open Sans"/>
              </a:rPr>
              <a:t>Edge List / Incidence </a:t>
            </a:r>
            <a:r>
              <a:rPr lang="en-US" sz="1200" b="1" dirty="0">
                <a:latin typeface="Open Sans"/>
                <a:cs typeface="Open Sans"/>
              </a:rPr>
              <a:t>Matrix</a:t>
            </a:r>
          </a:p>
          <a:p>
            <a:pPr marL="742950" lvl="1" indent="-285750">
              <a:spcBef>
                <a:spcPct val="20000"/>
              </a:spcBef>
              <a:buFont typeface="Arial"/>
              <a:buChar char="–"/>
            </a:pPr>
            <a:r>
              <a:rPr lang="en-US" sz="1200" b="1" dirty="0" smtClean="0">
                <a:latin typeface="Open Sans"/>
                <a:cs typeface="Open Sans"/>
              </a:rPr>
              <a:t>Single Table with transpose &amp; degrees</a:t>
            </a:r>
            <a:endParaRPr lang="en-US" sz="1200" b="1" dirty="0">
              <a:latin typeface="Open Sans"/>
              <a:cs typeface="Open Sans"/>
            </a:endParaRPr>
          </a:p>
        </p:txBody>
      </p:sp>
      <mc:AlternateContent xmlns:mc="http://schemas.openxmlformats.org/markup-compatibility/2006" xmlns:a14="http://schemas.microsoft.com/office/drawing/2010/main">
        <mc:Choice Requires="a14">
          <p:sp>
            <p:nvSpPr>
              <p:cNvPr id="9" name="TextBox 8"/>
              <p:cNvSpPr txBox="1"/>
              <p:nvPr/>
            </p:nvSpPr>
            <p:spPr>
              <a:xfrm>
                <a:off x="2002618" y="4001341"/>
                <a:ext cx="2036391" cy="1121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00"/>
                          </a:solidFill>
                          <a:latin typeface="Cambria Math" panose="02040503050406030204" pitchFamily="18" charset="0"/>
                        </a:rPr>
                        <m:t>      </m:t>
                      </m:r>
                      <m:m>
                        <m:mPr>
                          <m:mcs>
                            <m:mc>
                              <m:mcPr>
                                <m:count m:val="3"/>
                                <m:mcJc m:val="center"/>
                              </m:mcPr>
                            </m:mc>
                          </m:mcs>
                          <m:ctrlPr>
                            <a:rPr lang="en-US" sz="2000" b="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  1</m:t>
                            </m:r>
                          </m:e>
                          <m:e>
                            <m:r>
                              <a:rPr lang="en-US" sz="2000" b="0" i="1" smtClean="0">
                                <a:solidFill>
                                  <a:srgbClr val="000000"/>
                                </a:solidFill>
                                <a:latin typeface="Cambria Math" panose="02040503050406030204" pitchFamily="18" charset="0"/>
                              </a:rPr>
                              <m:t>  10</m:t>
                            </m:r>
                          </m:e>
                          <m:e>
                            <m:r>
                              <a:rPr lang="en-US" sz="2000" i="1">
                                <a:solidFill>
                                  <a:srgbClr val="000000"/>
                                </a:solidFill>
                                <a:latin typeface="Cambria Math" panose="02040503050406030204" pitchFamily="18" charset="0"/>
                              </a:rPr>
                              <m:t>⋯</m:t>
                            </m:r>
                          </m:e>
                        </m:mr>
                      </m:m>
                    </m:oMath>
                  </m:oMathPara>
                </a14:m>
                <a:endParaRPr lang="en-US" sz="2000" i="1" dirty="0" smtClean="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1</m:t>
                            </m:r>
                          </m:e>
                        </m:mr>
                        <m:mr>
                          <m:e>
                            <m:eqArr>
                              <m:eqArrPr>
                                <m:ctrlPr>
                                  <a:rPr lang="en-US" sz="2000" b="0" i="1" smtClean="0">
                                    <a:solidFill>
                                      <a:srgbClr val="000000"/>
                                    </a:solidFill>
                                    <a:latin typeface="Cambria Math" panose="02040503050406030204" pitchFamily="18" charset="0"/>
                                  </a:rPr>
                                </m:ctrlPr>
                              </m:eqArrPr>
                              <m:e>
                                <m:r>
                                  <a:rPr lang="en-US" sz="2000" b="0" i="1" smtClean="0">
                                    <a:solidFill>
                                      <a:srgbClr val="000000"/>
                                    </a:solidFill>
                                    <a:latin typeface="Cambria Math" panose="02040503050406030204" pitchFamily="18" charset="0"/>
                                  </a:rPr>
                                  <m:t>10</m:t>
                                </m:r>
                              </m:e>
                              <m:e>
                                <m:r>
                                  <a:rPr lang="en-US" sz="2000" i="1">
                                    <a:solidFill>
                                      <a:srgbClr val="000000"/>
                                    </a:solidFill>
                                    <a:latin typeface="Cambria Math" panose="02040503050406030204" pitchFamily="18" charset="0"/>
                                  </a:rPr>
                                  <m:t>⋮</m:t>
                                </m:r>
                              </m:e>
                            </m:eqArr>
                          </m:e>
                        </m:mr>
                      </m:m>
                      <m:d>
                        <m:dPr>
                          <m:begChr m:val="["/>
                          <m:endChr m:val="]"/>
                          <m:ctrlPr>
                            <a:rPr lang="en-US" sz="2000" i="1" smtClean="0">
                              <a:solidFill>
                                <a:srgbClr val="000000"/>
                              </a:solidFill>
                              <a:latin typeface="Cambria Math" panose="02040503050406030204" pitchFamily="18" charset="0"/>
                            </a:rPr>
                          </m:ctrlPr>
                        </m:dPr>
                        <m:e>
                          <m:m>
                            <m:mPr>
                              <m:mcs>
                                <m:mc>
                                  <m:mcPr>
                                    <m:count m:val="3"/>
                                    <m:mcJc m:val="center"/>
                                  </m:mcPr>
                                </m:mc>
                              </m:mcs>
                              <m:ctrlPr>
                                <a:rPr lang="en-US" sz="200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41</m:t>
                                </m:r>
                              </m:e>
                              <m:e>
                                <m:r>
                                  <a:rPr lang="en-US" sz="2000" b="0" i="1" smtClean="0">
                                    <a:solidFill>
                                      <a:srgbClr val="000000"/>
                                    </a:solidFill>
                                    <a:latin typeface="Cambria Math" panose="02040503050406030204" pitchFamily="18" charset="0"/>
                                  </a:rPr>
                                  <m:t>12</m:t>
                                </m:r>
                              </m:e>
                              <m:e>
                                <m:r>
                                  <a:rPr lang="en-US" sz="2000" i="1">
                                    <a:solidFill>
                                      <a:srgbClr val="000000"/>
                                    </a:solidFill>
                                    <a:latin typeface="Cambria Math" panose="02040503050406030204" pitchFamily="18" charset="0"/>
                                  </a:rPr>
                                  <m:t>⋯</m:t>
                                </m:r>
                              </m:e>
                            </m:mr>
                            <m:mr>
                              <m:e>
                                <m:r>
                                  <a:rPr lang="en-US" sz="2000" b="0" i="1" smtClean="0">
                                    <a:solidFill>
                                      <a:srgbClr val="000000"/>
                                    </a:solidFill>
                                    <a:latin typeface="Cambria Math" panose="02040503050406030204" pitchFamily="18" charset="0"/>
                                  </a:rPr>
                                  <m:t>18</m:t>
                                </m:r>
                              </m:e>
                              <m:e>
                                <m:r>
                                  <a:rPr lang="en-US" sz="2000" b="0" i="1" smtClean="0">
                                    <a:solidFill>
                                      <a:srgbClr val="000000"/>
                                    </a:solidFill>
                                    <a:latin typeface="Cambria Math" panose="02040503050406030204" pitchFamily="18" charset="0"/>
                                  </a:rPr>
                                  <m:t> </m:t>
                                </m:r>
                              </m:e>
                              <m:e>
                                <m:r>
                                  <a:rPr lang="en-US" sz="2000" i="1" smtClean="0">
                                    <a:solidFill>
                                      <a:srgbClr val="000000"/>
                                    </a:solidFill>
                                    <a:latin typeface="Cambria Math" panose="02040503050406030204" pitchFamily="18" charset="0"/>
                                  </a:rPr>
                                  <m:t>⋮</m:t>
                                </m:r>
                              </m:e>
                            </m:mr>
                            <m:mr>
                              <m:e>
                                <m:r>
                                  <a:rPr lang="en-US" sz="2000" i="1">
                                    <a:solidFill>
                                      <a:srgbClr val="000000"/>
                                    </a:solidFill>
                                    <a:latin typeface="Cambria Math" panose="02040503050406030204" pitchFamily="18" charset="0"/>
                                  </a:rPr>
                                  <m:t>⋮</m:t>
                                </m:r>
                              </m:e>
                              <m:e>
                                <m:r>
                                  <a:rPr lang="en-US" sz="2000" i="1" smtClean="0">
                                    <a:solidFill>
                                      <a:srgbClr val="000000"/>
                                    </a:solidFill>
                                    <a:latin typeface="Cambria Math" panose="02040503050406030204" pitchFamily="18" charset="0"/>
                                  </a:rPr>
                                  <m:t>⋯</m:t>
                                </m:r>
                              </m:e>
                              <m:e>
                                <m:r>
                                  <a:rPr lang="en-US" sz="2000" i="1">
                                    <a:solidFill>
                                      <a:srgbClr val="000000"/>
                                    </a:solidFill>
                                    <a:latin typeface="Cambria Math" panose="02040503050406030204" pitchFamily="18" charset="0"/>
                                  </a:rPr>
                                  <m:t>⋱</m:t>
                                </m:r>
                              </m:e>
                            </m:mr>
                          </m:m>
                        </m:e>
                      </m:d>
                    </m:oMath>
                  </m:oMathPara>
                </a14:m>
                <a:endParaRPr lang="en-US" sz="2000" dirty="0">
                  <a:solidFill>
                    <a:srgbClr val="00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02618" y="4001341"/>
                <a:ext cx="2036391" cy="1121589"/>
              </a:xfrm>
              <a:prstGeom prst="rect">
                <a:avLst/>
              </a:prstGeom>
              <a:blipFill rotWithShape="0">
                <a:blip r:embed="rId3"/>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4"/>
          </p:nvPr>
        </p:nvSpPr>
        <p:spPr/>
        <p:txBody>
          <a:bodyPr/>
          <a:lstStyle/>
          <a:p>
            <a:fld id="{71669833-F6D1-4A24-9E2B-B954F35C4C41}" type="slidenum">
              <a:rPr lang="en-US" smtClean="0"/>
              <a:pPr/>
              <a:t>17</a:t>
            </a:fld>
            <a:endParaRPr lang="en-US"/>
          </a:p>
        </p:txBody>
      </p:sp>
    </p:spTree>
    <p:extLst>
      <p:ext uri="{BB962C8B-B14F-4D97-AF65-F5344CB8AC3E}">
        <p14:creationId xmlns:p14="http://schemas.microsoft.com/office/powerpoint/2010/main" val="2652948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smtClean="0"/>
              <a:t>Matrix as K-Vs</a:t>
            </a:r>
            <a:endParaRPr lang="en-US" dirty="0"/>
          </a:p>
        </p:txBody>
      </p:sp>
      <p:sp>
        <p:nvSpPr>
          <p:cNvPr id="4" name="Text Placeholder 3"/>
          <p:cNvSpPr>
            <a:spLocks noGrp="1"/>
          </p:cNvSpPr>
          <p:nvPr>
            <p:ph type="body" sz="quarter" idx="11"/>
          </p:nvPr>
        </p:nvSpPr>
        <p:spPr>
          <a:xfrm>
            <a:off x="659304" y="1736724"/>
            <a:ext cx="8276465" cy="4464899"/>
          </a:xfrm>
        </p:spPr>
        <p:txBody>
          <a:bodyPr/>
          <a:lstStyle/>
          <a:p>
            <a:pPr marL="0" indent="0">
              <a:buNone/>
            </a:pPr>
            <a:endParaRPr lang="en-US" sz="2000" dirty="0"/>
          </a:p>
          <a:p>
            <a:pPr marL="0" indent="0">
              <a:buNone/>
            </a:pPr>
            <a:endParaRPr lang="en-US" sz="2000" dirty="0" smtClean="0"/>
          </a:p>
          <a:p>
            <a:r>
              <a:rPr lang="en-US" sz="2000" dirty="0" smtClean="0"/>
              <a:t>Adjacency List view of Matrix</a:t>
            </a:r>
          </a:p>
          <a:p>
            <a:r>
              <a:rPr lang="en-US" sz="2000" dirty="0" smtClean="0"/>
              <a:t>(Row, Column Qualifier, Value)</a:t>
            </a:r>
            <a:br>
              <a:rPr lang="en-US" sz="2000" dirty="0" smtClean="0"/>
            </a:br>
            <a:r>
              <a:rPr lang="en-US" sz="2000" dirty="0" smtClean="0"/>
              <a:t>   = (v</a:t>
            </a:r>
            <a:r>
              <a:rPr lang="en-US" sz="2000" baseline="-25000" dirty="0" smtClean="0"/>
              <a:t>1</a:t>
            </a:r>
            <a:r>
              <a:rPr lang="en-US" sz="2000" dirty="0" smtClean="0"/>
              <a:t>, v</a:t>
            </a:r>
            <a:r>
              <a:rPr lang="en-US" sz="2000" baseline="-25000" dirty="0" smtClean="0"/>
              <a:t>2</a:t>
            </a:r>
            <a:r>
              <a:rPr lang="en-US" sz="2000" dirty="0" smtClean="0"/>
              <a:t>, weight)</a:t>
            </a:r>
            <a:r>
              <a:rPr lang="en-US" sz="2000" dirty="0"/>
              <a:t/>
            </a:r>
            <a:br>
              <a:rPr lang="en-US" sz="2000" dirty="0"/>
            </a:br>
            <a:r>
              <a:rPr lang="en-US" sz="2000" dirty="0" smtClean="0"/>
              <a:t>   [Transpose: </a:t>
            </a:r>
            <a:r>
              <a:rPr lang="en-US" sz="2000" dirty="0"/>
              <a:t>(</a:t>
            </a:r>
            <a:r>
              <a:rPr lang="en-US" sz="2000" dirty="0" smtClean="0"/>
              <a:t>v</a:t>
            </a:r>
            <a:r>
              <a:rPr lang="en-US" sz="2000" baseline="-25000" dirty="0" smtClean="0"/>
              <a:t>2</a:t>
            </a:r>
            <a:r>
              <a:rPr lang="en-US" sz="2000" dirty="0" smtClean="0"/>
              <a:t>, v</a:t>
            </a:r>
            <a:r>
              <a:rPr lang="en-US" sz="2000" baseline="-25000" dirty="0" smtClean="0"/>
              <a:t>1</a:t>
            </a:r>
            <a:r>
              <a:rPr lang="en-US" sz="2000" dirty="0" smtClean="0"/>
              <a:t>, </a:t>
            </a:r>
            <a:r>
              <a:rPr lang="en-US" sz="2000" dirty="0"/>
              <a:t>weight</a:t>
            </a:r>
            <a:r>
              <a:rPr lang="en-US" sz="2000" dirty="0" smtClean="0"/>
              <a:t>)]</a:t>
            </a:r>
          </a:p>
        </p:txBody>
      </p:sp>
      <p:graphicFrame>
        <p:nvGraphicFramePr>
          <p:cNvPr id="7" name="Table 6"/>
          <p:cNvGraphicFramePr>
            <a:graphicFrameLocks noGrp="1"/>
          </p:cNvGraphicFramePr>
          <p:nvPr>
            <p:extLst/>
          </p:nvPr>
        </p:nvGraphicFramePr>
        <p:xfrm>
          <a:off x="2609800" y="1368957"/>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u="sng" dirty="0" smtClean="0">
                          <a:solidFill>
                            <a:srgbClr val="222222"/>
                          </a:solidFill>
                          <a:effectLst/>
                          <a:latin typeface="inherit"/>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12" name="Content Placeholder 4"/>
          <p:cNvSpPr txBox="1">
            <a:spLocks/>
          </p:cNvSpPr>
          <p:nvPr/>
        </p:nvSpPr>
        <p:spPr>
          <a:xfrm>
            <a:off x="6606300" y="2548883"/>
            <a:ext cx="1892343" cy="3050221"/>
          </a:xfrm>
          <a:prstGeom prst="rect">
            <a:avLst/>
          </a:prstGeom>
          <a:solidFill>
            <a:srgbClr val="AED9FF"/>
          </a:solidFill>
          <a:ln w="12700">
            <a:solidFill>
              <a:srgbClr val="000000"/>
            </a:solidFill>
          </a:ln>
        </p:spPr>
        <p:txBody>
          <a:bodyPr lIns="91280" tIns="45641" rIns="91280" bIns="45641"/>
          <a:lstStyle>
            <a:lvl1pPr marL="177996" indent="-177996" algn="l" rtl="0" eaLnBrk="1" fontAlgn="base" hangingPunct="1">
              <a:lnSpc>
                <a:spcPts val="1650"/>
              </a:lnSpc>
              <a:spcBef>
                <a:spcPts val="900"/>
              </a:spcBef>
              <a:spcAft>
                <a:spcPct val="0"/>
              </a:spcAft>
              <a:buSzPct val="100000"/>
              <a:buFont typeface="Arial"/>
              <a:buChar char="•"/>
              <a:defRPr sz="1500" b="1">
                <a:solidFill>
                  <a:schemeClr val="tx1"/>
                </a:solidFill>
                <a:latin typeface="+mn-lt"/>
                <a:ea typeface="+mn-ea"/>
                <a:cs typeface="+mn-cs"/>
              </a:defRPr>
            </a:lvl1pPr>
            <a:lvl2pPr marL="403913" indent="-191687" algn="l" rtl="0" eaLnBrk="1" fontAlgn="base" hangingPunct="1">
              <a:lnSpc>
                <a:spcPts val="1499"/>
              </a:lnSpc>
              <a:spcBef>
                <a:spcPts val="450"/>
              </a:spcBef>
              <a:spcAft>
                <a:spcPct val="0"/>
              </a:spcAft>
              <a:buSzPct val="100000"/>
              <a:buChar char="–"/>
              <a:defRPr sz="1400" b="1">
                <a:solidFill>
                  <a:schemeClr val="tx1"/>
                </a:solidFill>
                <a:latin typeface="+mn-lt"/>
                <a:ea typeface="ＭＳ Ｐゴシック" pitchFamily="-110" charset="-128"/>
              </a:defRPr>
            </a:lvl2pPr>
            <a:lvl3pPr marL="568218" indent="-136920" algn="l" rtl="0" eaLnBrk="1" fontAlgn="base" hangingPunct="1">
              <a:lnSpc>
                <a:spcPts val="1350"/>
              </a:lnSpc>
              <a:spcBef>
                <a:spcPts val="450"/>
              </a:spcBef>
              <a:spcAft>
                <a:spcPct val="0"/>
              </a:spcAft>
              <a:buSzPct val="90000"/>
              <a:buFont typeface="Wingdings" charset="2"/>
              <a:buChar char="§"/>
              <a:defRPr sz="1200" b="1">
                <a:solidFill>
                  <a:schemeClr val="tx1"/>
                </a:solidFill>
                <a:latin typeface="+mn-lt"/>
                <a:ea typeface="ＭＳ Ｐゴシック" pitchFamily="-110" charset="-128"/>
              </a:defRPr>
            </a:lvl3pPr>
            <a:lvl4pPr marL="773594" indent="0" algn="l" rtl="0" eaLnBrk="1" fontAlgn="base" hangingPunct="1">
              <a:lnSpc>
                <a:spcPts val="1200"/>
              </a:lnSpc>
              <a:spcBef>
                <a:spcPts val="450"/>
              </a:spcBef>
              <a:spcAft>
                <a:spcPct val="0"/>
              </a:spcAft>
              <a:buSzPct val="100000"/>
              <a:buFontTx/>
              <a:buNone/>
              <a:defRPr sz="1050" b="1">
                <a:solidFill>
                  <a:schemeClr val="tx1"/>
                </a:solidFill>
                <a:latin typeface="+mn-lt"/>
                <a:ea typeface="ＭＳ Ｐゴシック" pitchFamily="-110" charset="-128"/>
              </a:defRPr>
            </a:lvl4pPr>
            <a:lvl5pPr marL="944744" indent="0" algn="l" rtl="0" eaLnBrk="1" fontAlgn="base" hangingPunct="1">
              <a:lnSpc>
                <a:spcPts val="1050"/>
              </a:lnSpc>
              <a:spcBef>
                <a:spcPts val="450"/>
              </a:spcBef>
              <a:spcAft>
                <a:spcPct val="0"/>
              </a:spcAft>
              <a:buSzPct val="85000"/>
              <a:buFontTx/>
              <a:buNone/>
              <a:defRPr sz="900" b="1">
                <a:solidFill>
                  <a:schemeClr val="tx1"/>
                </a:solidFill>
                <a:latin typeface="+mn-lt"/>
                <a:ea typeface="ＭＳ Ｐゴシック" pitchFamily="-110" charset="-128"/>
              </a:defRPr>
            </a:lvl5pPr>
            <a:lvl6pPr marL="1711496"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6pPr>
            <a:lvl7pPr marL="2053793"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7pPr>
            <a:lvl8pPr marL="2396094"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8pPr>
            <a:lvl9pPr marL="2738392"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9pPr>
          </a:lstStyle>
          <a:p>
            <a:pPr marL="0" lvl="0" indent="0" algn="ctr" defTabSz="914400">
              <a:buNone/>
              <a:defRPr/>
            </a:pPr>
            <a:r>
              <a:rPr lang="en-US" sz="1600" kern="0" dirty="0">
                <a:solidFill>
                  <a:srgbClr val="000000"/>
                </a:solidFill>
                <a:latin typeface="Arial"/>
              </a:rPr>
              <a:t>Example K-Vs</a:t>
            </a:r>
            <a:endParaRPr lang="en-US" sz="1600" b="0" kern="0" dirty="0">
              <a:solidFill>
                <a:srgbClr val="000000"/>
              </a:solidFill>
              <a:latin typeface="Consolas" panose="020B0609020204030204" pitchFamily="49" charset="0"/>
              <a:cs typeface="Consolas" panose="020B0609020204030204" pitchFamily="49" charset="0"/>
            </a:endParaRPr>
          </a:p>
          <a:p>
            <a:pPr marL="0" indent="0" defTabSz="914400">
              <a:buNone/>
              <a:defRPr/>
            </a:pPr>
            <a:r>
              <a:rPr lang="en-US" sz="1600" b="0" kern="0" dirty="0" smtClean="0">
                <a:solidFill>
                  <a:srgbClr val="000000"/>
                </a:solidFill>
                <a:latin typeface="Consolas" panose="020B0609020204030204" pitchFamily="49" charset="0"/>
                <a:cs typeface="Consolas" panose="020B0609020204030204" pitchFamily="49" charset="0"/>
              </a:rPr>
              <a:t>row :</a:t>
            </a:r>
            <a:r>
              <a:rPr lang="en-US" sz="1600" b="0" kern="0" dirty="0" err="1" smtClean="0">
                <a:solidFill>
                  <a:srgbClr val="000000"/>
                </a:solidFill>
                <a:latin typeface="Consolas" panose="020B0609020204030204" pitchFamily="49" charset="0"/>
                <a:cs typeface="Consolas" panose="020B0609020204030204" pitchFamily="49" charset="0"/>
              </a:rPr>
              <a:t>colq</a:t>
            </a:r>
            <a:r>
              <a:rPr lang="en-US" sz="1600" b="0" kern="0" dirty="0" smtClean="0">
                <a:solidFill>
                  <a:srgbClr val="000000"/>
                </a:solidFill>
                <a:latin typeface="Consolas" panose="020B0609020204030204" pitchFamily="49" charset="0"/>
                <a:cs typeface="Consolas" panose="020B0609020204030204" pitchFamily="49" charset="0"/>
              </a:rPr>
              <a:t> -&gt;</a:t>
            </a:r>
            <a:r>
              <a:rPr lang="en-US" sz="1600" b="0" kern="0" dirty="0" err="1" smtClean="0">
                <a:solidFill>
                  <a:srgbClr val="000000"/>
                </a:solidFill>
                <a:latin typeface="Consolas" panose="020B0609020204030204" pitchFamily="49" charset="0"/>
                <a:cs typeface="Consolas" panose="020B0609020204030204" pitchFamily="49" charset="0"/>
              </a:rPr>
              <a:t>val</a:t>
            </a:r>
            <a:r>
              <a:rPr lang="en-US" sz="1600" b="0" kern="0" dirty="0" smtClean="0">
                <a:solidFill>
                  <a:srgbClr val="000000"/>
                </a:solidFill>
                <a:latin typeface="Consolas" panose="020B0609020204030204" pitchFamily="49" charset="0"/>
                <a:cs typeface="Consolas" panose="020B0609020204030204" pitchFamily="49" charset="0"/>
              </a:rPr>
              <a:t/>
            </a:r>
            <a:br>
              <a:rPr lang="en-US" sz="1600" b="0" kern="0" dirty="0" smtClean="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
            </a:r>
            <a:br>
              <a:rPr lang="en-US" sz="1600" b="0" kern="0" dirty="0">
                <a:solidFill>
                  <a:srgbClr val="000000"/>
                </a:solidFill>
                <a:latin typeface="Consolas" panose="020B0609020204030204" pitchFamily="49" charset="0"/>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 []  -&gt; 141</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 []  -&gt; 12</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:105 [] -&gt;  3</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:110 [] -&gt;  3</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10 :1 []  -&gt; 18</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10 :109 [] -&gt; 2</a:t>
            </a:r>
            <a:r>
              <a:rPr lang="en-US" sz="1600" b="0" kern="0" dirty="0">
                <a:solidFill>
                  <a:srgbClr val="000000"/>
                </a:solidFill>
                <a:latin typeface="Consolas" panose="020B0609020204030204" pitchFamily="49" charset="0"/>
                <a:cs typeface="Consolas" panose="020B0609020204030204" pitchFamily="49" charset="0"/>
              </a:rPr>
              <a:t/>
            </a:r>
            <a:br>
              <a:rPr lang="en-US" sz="1600" b="0" kern="0" dirty="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15 :1 []  -&gt; 18</a:t>
            </a:r>
            <a:r>
              <a:rPr lang="en-US" sz="1600" kern="0" dirty="0">
                <a:solidFill>
                  <a:srgbClr val="000000"/>
                </a:solidFill>
                <a:latin typeface="Consolas" panose="020B0609020204030204" pitchFamily="49" charset="0"/>
                <a:cs typeface="Consolas" panose="020B0609020204030204" pitchFamily="49" charset="0"/>
              </a:rPr>
              <a:t/>
            </a:r>
            <a:br>
              <a:rPr lang="en-US" sz="1600" kern="0" dirty="0">
                <a:solidFill>
                  <a:srgbClr val="000000"/>
                </a:solidFill>
                <a:latin typeface="Consolas" panose="020B0609020204030204" pitchFamily="49" charset="0"/>
                <a:cs typeface="Consolas" panose="020B0609020204030204" pitchFamily="49" charset="0"/>
              </a:rPr>
            </a:br>
            <a:r>
              <a:rPr lang="en-US" sz="1600" b="0" kern="0" dirty="0">
                <a:solidFill>
                  <a:srgbClr val="000000"/>
                </a:solidFill>
                <a:latin typeface="Consolas" panose="020B0609020204030204" pitchFamily="49" charset="0"/>
                <a:cs typeface="Consolas" panose="020B0609020204030204" pitchFamily="49" charset="0"/>
              </a:rPr>
              <a:t>15 :109 [] -&gt; </a:t>
            </a:r>
            <a:r>
              <a:rPr lang="en-US" sz="1600" b="0" kern="0" dirty="0" smtClean="0">
                <a:solidFill>
                  <a:srgbClr val="000000"/>
                </a:solidFill>
                <a:latin typeface="Consolas" panose="020B0609020204030204" pitchFamily="49" charset="0"/>
                <a:cs typeface="Consolas" panose="020B0609020204030204" pitchFamily="49" charset="0"/>
              </a:rPr>
              <a:t>2</a:t>
            </a:r>
            <a:endParaRPr lang="en-US" sz="1600" b="0" kern="0" dirty="0">
              <a:solidFill>
                <a:srgbClr val="000000"/>
              </a:solidFill>
              <a:latin typeface="Consolas" panose="020B0609020204030204" pitchFamily="49" charset="0"/>
              <a:cs typeface="Consolas" panose="020B0609020204030204" pitchFamily="49" charset="0"/>
            </a:endParaRPr>
          </a:p>
        </p:txBody>
      </p:sp>
      <p:sp>
        <p:nvSpPr>
          <p:cNvPr id="6" name="Rectangle 5"/>
          <p:cNvSpPr/>
          <p:nvPr/>
        </p:nvSpPr>
        <p:spPr>
          <a:xfrm>
            <a:off x="395817" y="5442015"/>
            <a:ext cx="4033308" cy="720197"/>
          </a:xfrm>
          <a:prstGeom prst="rect">
            <a:avLst/>
          </a:prstGeom>
        </p:spPr>
        <p:txBody>
          <a:bodyPr wrap="square">
            <a:spAutoFit/>
          </a:bodyPr>
          <a:lstStyle/>
          <a:p>
            <a:pPr lvl="1">
              <a:spcBef>
                <a:spcPct val="20000"/>
              </a:spcBef>
            </a:pPr>
            <a:r>
              <a:rPr lang="en-US" sz="1200" b="1" dirty="0" smtClean="0">
                <a:latin typeface="Open Sans"/>
                <a:cs typeface="Open Sans"/>
              </a:rPr>
              <a:t>Other schemas supported:</a:t>
            </a:r>
          </a:p>
          <a:p>
            <a:pPr marL="742950" lvl="1" indent="-285750">
              <a:spcBef>
                <a:spcPct val="20000"/>
              </a:spcBef>
              <a:buFont typeface="Arial"/>
              <a:buChar char="–"/>
            </a:pPr>
            <a:r>
              <a:rPr lang="en-US" sz="1200" b="1" dirty="0" smtClean="0">
                <a:latin typeface="Open Sans"/>
                <a:cs typeface="Open Sans"/>
              </a:rPr>
              <a:t>Edge List / Incidence </a:t>
            </a:r>
            <a:r>
              <a:rPr lang="en-US" sz="1200" b="1" dirty="0">
                <a:latin typeface="Open Sans"/>
                <a:cs typeface="Open Sans"/>
              </a:rPr>
              <a:t>Matrix</a:t>
            </a:r>
          </a:p>
          <a:p>
            <a:pPr marL="742950" lvl="1" indent="-285750">
              <a:spcBef>
                <a:spcPct val="20000"/>
              </a:spcBef>
              <a:buFont typeface="Arial"/>
              <a:buChar char="–"/>
            </a:pPr>
            <a:r>
              <a:rPr lang="en-US" sz="1200" b="1" dirty="0" smtClean="0">
                <a:latin typeface="Open Sans"/>
                <a:cs typeface="Open Sans"/>
              </a:rPr>
              <a:t>Single Table with transpose &amp; degrees</a:t>
            </a:r>
            <a:endParaRPr lang="en-US" sz="1200" b="1" dirty="0">
              <a:latin typeface="Open Sans"/>
              <a:cs typeface="Open Sans"/>
            </a:endParaRPr>
          </a:p>
        </p:txBody>
      </p:sp>
      <mc:AlternateContent xmlns:mc="http://schemas.openxmlformats.org/markup-compatibility/2006" xmlns:a14="http://schemas.microsoft.com/office/drawing/2010/main">
        <mc:Choice Requires="a14">
          <p:sp>
            <p:nvSpPr>
              <p:cNvPr id="9" name="TextBox 8"/>
              <p:cNvSpPr txBox="1"/>
              <p:nvPr/>
            </p:nvSpPr>
            <p:spPr>
              <a:xfrm>
                <a:off x="2002618" y="4001341"/>
                <a:ext cx="2036391" cy="1121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00"/>
                          </a:solidFill>
                          <a:latin typeface="Cambria Math" panose="02040503050406030204" pitchFamily="18" charset="0"/>
                        </a:rPr>
                        <m:t>      </m:t>
                      </m:r>
                      <m:m>
                        <m:mPr>
                          <m:mcs>
                            <m:mc>
                              <m:mcPr>
                                <m:count m:val="3"/>
                                <m:mcJc m:val="center"/>
                              </m:mcPr>
                            </m:mc>
                          </m:mcs>
                          <m:ctrlPr>
                            <a:rPr lang="en-US" sz="2000" b="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  1</m:t>
                            </m:r>
                          </m:e>
                          <m:e>
                            <m:r>
                              <a:rPr lang="en-US" sz="2000" b="0" i="1" smtClean="0">
                                <a:solidFill>
                                  <a:srgbClr val="000000"/>
                                </a:solidFill>
                                <a:latin typeface="Cambria Math" panose="02040503050406030204" pitchFamily="18" charset="0"/>
                              </a:rPr>
                              <m:t>  10</m:t>
                            </m:r>
                          </m:e>
                          <m:e>
                            <m:r>
                              <a:rPr lang="en-US" sz="2000" i="1">
                                <a:solidFill>
                                  <a:srgbClr val="000000"/>
                                </a:solidFill>
                                <a:latin typeface="Cambria Math" panose="02040503050406030204" pitchFamily="18" charset="0"/>
                              </a:rPr>
                              <m:t>⋯</m:t>
                            </m:r>
                          </m:e>
                        </m:mr>
                      </m:m>
                    </m:oMath>
                  </m:oMathPara>
                </a14:m>
                <a:endParaRPr lang="en-US" sz="2000" i="1" dirty="0" smtClean="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1</m:t>
                            </m:r>
                          </m:e>
                        </m:mr>
                        <m:mr>
                          <m:e>
                            <m:eqArr>
                              <m:eqArrPr>
                                <m:ctrlPr>
                                  <a:rPr lang="en-US" sz="2000" b="0" i="1" smtClean="0">
                                    <a:solidFill>
                                      <a:srgbClr val="000000"/>
                                    </a:solidFill>
                                    <a:latin typeface="Cambria Math" panose="02040503050406030204" pitchFamily="18" charset="0"/>
                                  </a:rPr>
                                </m:ctrlPr>
                              </m:eqArrPr>
                              <m:e>
                                <m:r>
                                  <a:rPr lang="en-US" sz="2000" b="0" i="1" smtClean="0">
                                    <a:solidFill>
                                      <a:srgbClr val="000000"/>
                                    </a:solidFill>
                                    <a:latin typeface="Cambria Math" panose="02040503050406030204" pitchFamily="18" charset="0"/>
                                  </a:rPr>
                                  <m:t>10</m:t>
                                </m:r>
                              </m:e>
                              <m:e>
                                <m:r>
                                  <a:rPr lang="en-US" sz="2000" i="1">
                                    <a:solidFill>
                                      <a:srgbClr val="000000"/>
                                    </a:solidFill>
                                    <a:latin typeface="Cambria Math" panose="02040503050406030204" pitchFamily="18" charset="0"/>
                                  </a:rPr>
                                  <m:t>⋮</m:t>
                                </m:r>
                              </m:e>
                            </m:eqArr>
                          </m:e>
                        </m:mr>
                      </m:m>
                      <m:d>
                        <m:dPr>
                          <m:begChr m:val="["/>
                          <m:endChr m:val="]"/>
                          <m:ctrlPr>
                            <a:rPr lang="en-US" sz="2000" i="1" smtClean="0">
                              <a:solidFill>
                                <a:srgbClr val="000000"/>
                              </a:solidFill>
                              <a:latin typeface="Cambria Math" panose="02040503050406030204" pitchFamily="18" charset="0"/>
                            </a:rPr>
                          </m:ctrlPr>
                        </m:dPr>
                        <m:e>
                          <m:m>
                            <m:mPr>
                              <m:mcs>
                                <m:mc>
                                  <m:mcPr>
                                    <m:count m:val="3"/>
                                    <m:mcJc m:val="center"/>
                                  </m:mcPr>
                                </m:mc>
                              </m:mcs>
                              <m:ctrlPr>
                                <a:rPr lang="en-US" sz="2000" i="1" smtClean="0">
                                  <a:solidFill>
                                    <a:srgbClr val="000000"/>
                                  </a:solidFill>
                                  <a:latin typeface="Cambria Math" panose="02040503050406030204" pitchFamily="18" charset="0"/>
                                </a:rPr>
                              </m:ctrlPr>
                            </m:mPr>
                            <m:mr>
                              <m:e>
                                <m:r>
                                  <m:rPr>
                                    <m:brk m:alnAt="7"/>
                                  </m:rP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41</m:t>
                                </m:r>
                              </m:e>
                              <m:e>
                                <m:r>
                                  <a:rPr lang="en-US" sz="2000" b="0" i="1" smtClean="0">
                                    <a:solidFill>
                                      <a:srgbClr val="000000"/>
                                    </a:solidFill>
                                    <a:latin typeface="Cambria Math" panose="02040503050406030204" pitchFamily="18" charset="0"/>
                                  </a:rPr>
                                  <m:t>12</m:t>
                                </m:r>
                              </m:e>
                              <m:e>
                                <m:r>
                                  <a:rPr lang="en-US" sz="2000" i="1">
                                    <a:solidFill>
                                      <a:srgbClr val="000000"/>
                                    </a:solidFill>
                                    <a:latin typeface="Cambria Math" panose="02040503050406030204" pitchFamily="18" charset="0"/>
                                  </a:rPr>
                                  <m:t>⋯</m:t>
                                </m:r>
                              </m:e>
                            </m:mr>
                            <m:mr>
                              <m:e>
                                <m:r>
                                  <a:rPr lang="en-US" sz="2000" b="0" i="1" smtClean="0">
                                    <a:solidFill>
                                      <a:srgbClr val="000000"/>
                                    </a:solidFill>
                                    <a:latin typeface="Cambria Math" panose="02040503050406030204" pitchFamily="18" charset="0"/>
                                  </a:rPr>
                                  <m:t>18</m:t>
                                </m:r>
                              </m:e>
                              <m:e>
                                <m:r>
                                  <a:rPr lang="en-US" sz="2000" b="0" i="1" smtClean="0">
                                    <a:solidFill>
                                      <a:srgbClr val="000000"/>
                                    </a:solidFill>
                                    <a:latin typeface="Cambria Math" panose="02040503050406030204" pitchFamily="18" charset="0"/>
                                  </a:rPr>
                                  <m:t> </m:t>
                                </m:r>
                              </m:e>
                              <m:e>
                                <m:r>
                                  <a:rPr lang="en-US" sz="2000" i="1" smtClean="0">
                                    <a:solidFill>
                                      <a:srgbClr val="000000"/>
                                    </a:solidFill>
                                    <a:latin typeface="Cambria Math" panose="02040503050406030204" pitchFamily="18" charset="0"/>
                                  </a:rPr>
                                  <m:t>⋮</m:t>
                                </m:r>
                              </m:e>
                            </m:mr>
                            <m:mr>
                              <m:e>
                                <m:r>
                                  <a:rPr lang="en-US" sz="2000" i="1">
                                    <a:solidFill>
                                      <a:srgbClr val="000000"/>
                                    </a:solidFill>
                                    <a:latin typeface="Cambria Math" panose="02040503050406030204" pitchFamily="18" charset="0"/>
                                  </a:rPr>
                                  <m:t>⋮</m:t>
                                </m:r>
                              </m:e>
                              <m:e>
                                <m:r>
                                  <a:rPr lang="en-US" sz="2000" i="1" smtClean="0">
                                    <a:solidFill>
                                      <a:srgbClr val="000000"/>
                                    </a:solidFill>
                                    <a:latin typeface="Cambria Math" panose="02040503050406030204" pitchFamily="18" charset="0"/>
                                  </a:rPr>
                                  <m:t>⋯</m:t>
                                </m:r>
                              </m:e>
                              <m:e>
                                <m:r>
                                  <a:rPr lang="en-US" sz="2000" i="1">
                                    <a:solidFill>
                                      <a:srgbClr val="000000"/>
                                    </a:solidFill>
                                    <a:latin typeface="Cambria Math" panose="02040503050406030204" pitchFamily="18" charset="0"/>
                                  </a:rPr>
                                  <m:t>⋱</m:t>
                                </m:r>
                              </m:e>
                            </m:mr>
                          </m:m>
                        </m:e>
                      </m:d>
                    </m:oMath>
                  </m:oMathPara>
                </a14:m>
                <a:endParaRPr lang="en-US" sz="2000" dirty="0">
                  <a:solidFill>
                    <a:srgbClr val="00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02618" y="4001341"/>
                <a:ext cx="2036391" cy="1121589"/>
              </a:xfrm>
              <a:prstGeom prst="rect">
                <a:avLst/>
              </a:prstGeom>
              <a:blipFill rotWithShape="0">
                <a:blip r:embed="rId3"/>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4"/>
          </p:nvPr>
        </p:nvSpPr>
        <p:spPr/>
        <p:txBody>
          <a:bodyPr/>
          <a:lstStyle/>
          <a:p>
            <a:fld id="{71669833-F6D1-4A24-9E2B-B954F35C4C41}" type="slidenum">
              <a:rPr lang="en-US" smtClean="0"/>
              <a:pPr/>
              <a:t>18</a:t>
            </a:fld>
            <a:endParaRPr lang="en-US"/>
          </a:p>
        </p:txBody>
      </p:sp>
      <p:cxnSp>
        <p:nvCxnSpPr>
          <p:cNvPr id="8" name="Straight Connector 7"/>
          <p:cNvCxnSpPr/>
          <p:nvPr/>
        </p:nvCxnSpPr>
        <p:spPr>
          <a:xfrm>
            <a:off x="6353175" y="5067300"/>
            <a:ext cx="2314575"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382322" y="3969173"/>
            <a:ext cx="925253" cy="369332"/>
          </a:xfrm>
          <a:prstGeom prst="rect">
            <a:avLst/>
          </a:prstGeom>
          <a:noFill/>
        </p:spPr>
        <p:txBody>
          <a:bodyPr wrap="none" rtlCol="0">
            <a:spAutoFit/>
          </a:bodyPr>
          <a:lstStyle/>
          <a:p>
            <a:r>
              <a:rPr lang="en-US" dirty="0" smtClean="0"/>
              <a:t>Tablet 1</a:t>
            </a:r>
            <a:endParaRPr lang="en-US" dirty="0"/>
          </a:p>
        </p:txBody>
      </p:sp>
      <p:sp>
        <p:nvSpPr>
          <p:cNvPr id="15" name="TextBox 14"/>
          <p:cNvSpPr txBox="1"/>
          <p:nvPr/>
        </p:nvSpPr>
        <p:spPr>
          <a:xfrm>
            <a:off x="5382322" y="5122930"/>
            <a:ext cx="925253" cy="369332"/>
          </a:xfrm>
          <a:prstGeom prst="rect">
            <a:avLst/>
          </a:prstGeom>
          <a:noFill/>
        </p:spPr>
        <p:txBody>
          <a:bodyPr wrap="none" rtlCol="0">
            <a:spAutoFit/>
          </a:bodyPr>
          <a:lstStyle/>
          <a:p>
            <a:r>
              <a:rPr lang="en-US" dirty="0" smtClean="0"/>
              <a:t>Tablet 2</a:t>
            </a:r>
            <a:endParaRPr lang="en-US" dirty="0"/>
          </a:p>
        </p:txBody>
      </p:sp>
      <p:sp>
        <p:nvSpPr>
          <p:cNvPr id="16" name="Left Brace 15"/>
          <p:cNvSpPr/>
          <p:nvPr/>
        </p:nvSpPr>
        <p:spPr>
          <a:xfrm>
            <a:off x="6353175" y="3390900"/>
            <a:ext cx="161925" cy="15430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Left Brace 16"/>
          <p:cNvSpPr/>
          <p:nvPr/>
        </p:nvSpPr>
        <p:spPr>
          <a:xfrm>
            <a:off x="6353175" y="5122930"/>
            <a:ext cx="161925" cy="36933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5382322" y="2951912"/>
            <a:ext cx="992451" cy="646331"/>
          </a:xfrm>
          <a:prstGeom prst="rect">
            <a:avLst/>
          </a:prstGeom>
          <a:noFill/>
        </p:spPr>
        <p:txBody>
          <a:bodyPr wrap="none" rtlCol="0">
            <a:spAutoFit/>
          </a:bodyPr>
          <a:lstStyle/>
          <a:p>
            <a:pPr algn="ctr"/>
            <a:r>
              <a:rPr lang="en-US" dirty="0" smtClean="0"/>
              <a:t>Partition</a:t>
            </a:r>
          </a:p>
          <a:p>
            <a:pPr algn="ctr"/>
            <a:r>
              <a:rPr lang="en-US" dirty="0" smtClean="0"/>
              <a:t>by Row</a:t>
            </a:r>
            <a:endParaRPr lang="en-US" dirty="0"/>
          </a:p>
        </p:txBody>
      </p:sp>
    </p:spTree>
    <p:extLst>
      <p:ext uri="{BB962C8B-B14F-4D97-AF65-F5344CB8AC3E}">
        <p14:creationId xmlns:p14="http://schemas.microsoft.com/office/powerpoint/2010/main" val="1879610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330866" y="4217921"/>
            <a:ext cx="3259248" cy="1384995"/>
          </a:xfrm>
          <a:prstGeom prst="rect">
            <a:avLst/>
          </a:prstGeom>
          <a:noFill/>
          <a:ln>
            <a:solidFill>
              <a:srgbClr val="000000"/>
            </a:solidFill>
            <a:prstDash val="soli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rPr>
              <a:t>HDFS</a:t>
            </a:r>
          </a:p>
        </p:txBody>
      </p:sp>
      <p:sp>
        <p:nvSpPr>
          <p:cNvPr id="2" name="Text Placeholder 1"/>
          <p:cNvSpPr>
            <a:spLocks noGrp="1"/>
          </p:cNvSpPr>
          <p:nvPr>
            <p:ph type="body" sz="quarter" idx="10"/>
          </p:nvPr>
        </p:nvSpPr>
        <p:spPr>
          <a:xfrm>
            <a:off x="671757" y="371510"/>
            <a:ext cx="8318334" cy="991998"/>
          </a:xfrm>
        </p:spPr>
        <p:txBody>
          <a:bodyPr/>
          <a:lstStyle/>
          <a:p>
            <a:r>
              <a:rPr lang="en-US" dirty="0" smtClean="0"/>
              <a:t>Accumulo Scan Iterator Pipeline</a:t>
            </a:r>
            <a:endParaRPr lang="en-US" dirty="0"/>
          </a:p>
        </p:txBody>
      </p:sp>
      <p:sp>
        <p:nvSpPr>
          <p:cNvPr id="38" name="Flowchart: Magnetic Disk 37"/>
          <p:cNvSpPr/>
          <p:nvPr/>
        </p:nvSpPr>
        <p:spPr bwMode="auto">
          <a:xfrm>
            <a:off x="2817689"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47" name="Rectangle 46"/>
          <p:cNvSpPr/>
          <p:nvPr/>
        </p:nvSpPr>
        <p:spPr bwMode="auto">
          <a:xfrm>
            <a:off x="681839" y="2873608"/>
            <a:ext cx="1282763" cy="742950"/>
          </a:xfrm>
          <a:prstGeom prst="rect">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In-Memory</a:t>
            </a:r>
            <a:r>
              <a:rPr kumimoji="0" lang="en-US" sz="1600" b="1" i="0" u="none" strike="noStrike" kern="0" cap="none" spc="0" normalizeH="0" noProof="0" dirty="0" smtClean="0">
                <a:ln>
                  <a:noFill/>
                </a:ln>
                <a:solidFill>
                  <a:srgbClr val="000000"/>
                </a:solidFill>
                <a:effectLst/>
                <a:uLnTx/>
                <a:uFillTx/>
                <a:latin typeface="Arial" pitchFamily="-110" charset="0"/>
              </a:rPr>
              <a:t> Map</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55" name="Flowchart: Magnetic Disk 54"/>
          <p:cNvSpPr/>
          <p:nvPr/>
        </p:nvSpPr>
        <p:spPr bwMode="auto">
          <a:xfrm>
            <a:off x="1558870"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74" name="Flowchart: Alternate Process 73"/>
          <p:cNvSpPr/>
          <p:nvPr/>
        </p:nvSpPr>
        <p:spPr bwMode="auto">
          <a:xfrm>
            <a:off x="7429900" y="301648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3" name="TextBox 2"/>
          <p:cNvSpPr txBox="1"/>
          <p:nvPr/>
        </p:nvSpPr>
        <p:spPr>
          <a:xfrm>
            <a:off x="3973110" y="4548515"/>
            <a:ext cx="433132" cy="523220"/>
          </a:xfrm>
          <a:prstGeom prst="rect">
            <a:avLst/>
          </a:prstGeom>
          <a:noFill/>
        </p:spPr>
        <p:txBody>
          <a:bodyPr wrap="none" rtlCol="0">
            <a:spAutoFit/>
          </a:bodyPr>
          <a:lstStyle/>
          <a:p>
            <a:r>
              <a:rPr lang="en-US" sz="2800" dirty="0" smtClean="0"/>
              <a:t>…</a:t>
            </a:r>
            <a:endParaRPr lang="en-US" sz="2800"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19</a:t>
            </a:fld>
            <a:endParaRPr lang="en-US"/>
          </a:p>
        </p:txBody>
      </p:sp>
      <p:sp>
        <p:nvSpPr>
          <p:cNvPr id="10" name="TextBox 9"/>
          <p:cNvSpPr txBox="1"/>
          <p:nvPr/>
        </p:nvSpPr>
        <p:spPr>
          <a:xfrm>
            <a:off x="1278535" y="1694102"/>
            <a:ext cx="6586931" cy="646331"/>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Goal: Understand Accumulo's support for in-database computation</a:t>
            </a:r>
          </a:p>
          <a:p>
            <a:pPr algn="ctr"/>
            <a:r>
              <a:rPr lang="en-US" b="1" dirty="0" smtClean="0"/>
              <a:t>in order to re-purpose it for analytics</a:t>
            </a:r>
            <a:endParaRPr lang="en-US" b="1" dirty="0"/>
          </a:p>
        </p:txBody>
      </p:sp>
    </p:spTree>
    <p:extLst>
      <p:ext uri="{BB962C8B-B14F-4D97-AF65-F5344CB8AC3E}">
        <p14:creationId xmlns:p14="http://schemas.microsoft.com/office/powerpoint/2010/main" val="16518443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Tons of NoSQL Key-Value Stores!</a:t>
            </a:r>
            <a:endParaRPr lang="en-US" dirty="0"/>
          </a:p>
        </p:txBody>
      </p:sp>
      <p:pic>
        <p:nvPicPr>
          <p:cNvPr id="10" name="Picture 2" descr="https://accumulo.apache.org/images/accumulo-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488" y="2890560"/>
            <a:ext cx="34290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hbase.apache.org/images/hbase_logo_with_orca_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082" y="5545988"/>
            <a:ext cx="3954459"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en/8/8e/Riak_distributed_NoSQL_key-value_data_stor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332" y="3055639"/>
            <a:ext cx="2651125" cy="8363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6340" y="4016853"/>
            <a:ext cx="2400170" cy="1165401"/>
          </a:xfrm>
          <a:prstGeom prst="rect">
            <a:avLst/>
          </a:prstGeom>
        </p:spPr>
      </p:pic>
      <p:grpSp>
        <p:nvGrpSpPr>
          <p:cNvPr id="13" name="Group 12"/>
          <p:cNvGrpSpPr/>
          <p:nvPr/>
        </p:nvGrpSpPr>
        <p:grpSpPr>
          <a:xfrm>
            <a:off x="402082" y="4294441"/>
            <a:ext cx="2585272" cy="1126808"/>
            <a:chOff x="390525" y="3386455"/>
            <a:chExt cx="2585272" cy="1126808"/>
          </a:xfrm>
        </p:grpSpPr>
        <p:pic>
          <p:nvPicPr>
            <p:cNvPr id="1030" name="Picture 6" descr="https://azure.microsoft.com/svghandler/documentdb/?width=600&amp;height=315"/>
            <p:cNvPicPr>
              <a:picLocks noChangeAspect="1" noChangeArrowheads="1"/>
            </p:cNvPicPr>
            <p:nvPr/>
          </p:nvPicPr>
          <p:blipFill rotWithShape="1">
            <a:blip r:embed="rId7">
              <a:extLst>
                <a:ext uri="{28A0092B-C50C-407E-A947-70E740481C1C}">
                  <a14:useLocalDpi xmlns:a14="http://schemas.microsoft.com/office/drawing/2010/main" val="0"/>
                </a:ext>
              </a:extLst>
            </a:blip>
            <a:srcRect l="28255" r="29586"/>
            <a:stretch/>
          </p:blipFill>
          <p:spPr bwMode="auto">
            <a:xfrm>
              <a:off x="390525" y="3386455"/>
              <a:ext cx="904876" cy="11268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295401" y="3705225"/>
              <a:ext cx="1680396" cy="646331"/>
            </a:xfrm>
            <a:prstGeom prst="rect">
              <a:avLst/>
            </a:prstGeom>
            <a:noFill/>
          </p:spPr>
          <p:txBody>
            <a:bodyPr wrap="none" rtlCol="0">
              <a:spAutoFit/>
            </a:bodyPr>
            <a:lstStyle/>
            <a:p>
              <a:r>
                <a:rPr lang="en-US" dirty="0" smtClean="0">
                  <a:solidFill>
                    <a:srgbClr val="59B4D9"/>
                  </a:solidFill>
                </a:rPr>
                <a:t>Microsoft Azure</a:t>
              </a:r>
            </a:p>
            <a:p>
              <a:r>
                <a:rPr lang="en-US" dirty="0" err="1" smtClean="0">
                  <a:solidFill>
                    <a:srgbClr val="59B4D9"/>
                  </a:solidFill>
                </a:rPr>
                <a:t>DocumentDB</a:t>
              </a:r>
              <a:endParaRPr lang="en-US" dirty="0">
                <a:solidFill>
                  <a:srgbClr val="59B4D9"/>
                </a:solidFill>
              </a:endParaRPr>
            </a:p>
          </p:txBody>
        </p:sp>
      </p:grpSp>
      <p:pic>
        <p:nvPicPr>
          <p:cNvPr id="1032" name="Picture 8" descr="https://upload.wikimedia.org/wikipedia/commons/thumb/5/5e/Cassandra_logo.svg/220px-Cassandra_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6488" y="5259542"/>
            <a:ext cx="1836912" cy="12273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9"/>
          <a:stretch>
            <a:fillRect/>
          </a:stretch>
        </p:blipFill>
        <p:spPr>
          <a:xfrm>
            <a:off x="4840799" y="1662465"/>
            <a:ext cx="3486150" cy="895350"/>
          </a:xfrm>
          <a:prstGeom prst="rect">
            <a:avLst/>
          </a:prstGeom>
        </p:spPr>
      </p:pic>
      <p:pic>
        <p:nvPicPr>
          <p:cNvPr id="1036" name="Picture 12" descr="https://upload.wikimedia.org/wikipedia/commons/thumb/e/eb/AWS_Simple_Icons_Database_AmazonDynamoDB.svg/2000px-AWS_Simple_Icons_Database_AmazonDynamoDB.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535" y="1525650"/>
            <a:ext cx="1448570" cy="14485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cf.jare.io/?u=http%3A%2F%2Fwww.yegor256.com%2Fimages%2F2014%2F04%2Fdynamodb-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0274" y="1957749"/>
            <a:ext cx="2555875" cy="89488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ryanramage.github.io/js-on-the-level/images/leveldb.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5732" y="3221784"/>
            <a:ext cx="1636060" cy="16360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71669833-F6D1-4A24-9E2B-B954F35C4C41}" type="slidenum">
              <a:rPr lang="en-US" smtClean="0"/>
              <a:pPr/>
              <a:t>2</a:t>
            </a:fld>
            <a:endParaRPr lang="en-US"/>
          </a:p>
        </p:txBody>
      </p:sp>
    </p:spTree>
    <p:extLst>
      <p:ext uri="{BB962C8B-B14F-4D97-AF65-F5344CB8AC3E}">
        <p14:creationId xmlns:p14="http://schemas.microsoft.com/office/powerpoint/2010/main" val="651971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330866" y="4217921"/>
            <a:ext cx="3259248" cy="1384995"/>
          </a:xfrm>
          <a:prstGeom prst="rect">
            <a:avLst/>
          </a:prstGeom>
          <a:noFill/>
          <a:ln>
            <a:solidFill>
              <a:srgbClr val="000000"/>
            </a:solidFill>
            <a:prstDash val="soli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rPr>
              <a:t>HDFS</a:t>
            </a:r>
          </a:p>
        </p:txBody>
      </p:sp>
      <p:sp>
        <p:nvSpPr>
          <p:cNvPr id="2" name="Text Placeholder 1"/>
          <p:cNvSpPr>
            <a:spLocks noGrp="1"/>
          </p:cNvSpPr>
          <p:nvPr>
            <p:ph type="body" sz="quarter" idx="10"/>
          </p:nvPr>
        </p:nvSpPr>
        <p:spPr>
          <a:xfrm>
            <a:off x="671757" y="371510"/>
            <a:ext cx="8318334" cy="991998"/>
          </a:xfrm>
        </p:spPr>
        <p:txBody>
          <a:bodyPr/>
          <a:lstStyle/>
          <a:p>
            <a:r>
              <a:rPr lang="en-US" dirty="0" smtClean="0"/>
              <a:t>Accumulo Scan Iterator Pipeline</a:t>
            </a:r>
            <a:endParaRPr lang="en-US" dirty="0"/>
          </a:p>
        </p:txBody>
      </p:sp>
      <p:sp>
        <p:nvSpPr>
          <p:cNvPr id="47" name="Rectangle 46"/>
          <p:cNvSpPr/>
          <p:nvPr/>
        </p:nvSpPr>
        <p:spPr bwMode="auto">
          <a:xfrm>
            <a:off x="681839" y="2873608"/>
            <a:ext cx="1282763" cy="742950"/>
          </a:xfrm>
          <a:prstGeom prst="rect">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In-Memory</a:t>
            </a:r>
            <a:r>
              <a:rPr kumimoji="0" lang="en-US" sz="1600" b="1" i="0" u="none" strike="noStrike" kern="0" cap="none" spc="0" normalizeH="0" noProof="0" dirty="0" smtClean="0">
                <a:ln>
                  <a:noFill/>
                </a:ln>
                <a:solidFill>
                  <a:srgbClr val="000000"/>
                </a:solidFill>
                <a:effectLst/>
                <a:uLnTx/>
                <a:uFillTx/>
                <a:latin typeface="Arial" pitchFamily="-110" charset="0"/>
              </a:rPr>
              <a:t> Map</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72" name="Rectangle 71"/>
          <p:cNvSpPr/>
          <p:nvPr/>
        </p:nvSpPr>
        <p:spPr bwMode="auto">
          <a:xfrm>
            <a:off x="2460213" y="2946276"/>
            <a:ext cx="1000553" cy="597614"/>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Merge</a:t>
            </a:r>
          </a:p>
        </p:txBody>
      </p:sp>
      <p:sp>
        <p:nvSpPr>
          <p:cNvPr id="74" name="Flowchart: Alternate Process 73"/>
          <p:cNvSpPr/>
          <p:nvPr/>
        </p:nvSpPr>
        <p:spPr bwMode="auto">
          <a:xfrm>
            <a:off x="7429900" y="301648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cxnSp>
        <p:nvCxnSpPr>
          <p:cNvPr id="76" name="Straight Arrow Connector 75"/>
          <p:cNvCxnSpPr>
            <a:stCxn id="47" idx="3"/>
            <a:endCxn id="72" idx="1"/>
          </p:cNvCxnSpPr>
          <p:nvPr/>
        </p:nvCxnSpPr>
        <p:spPr bwMode="auto">
          <a:xfrm>
            <a:off x="1964602" y="3245083"/>
            <a:ext cx="495611"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79" name="Straight Arrow Connector 78"/>
          <p:cNvCxnSpPr>
            <a:stCxn id="13" idx="1"/>
          </p:cNvCxnSpPr>
          <p:nvPr/>
        </p:nvCxnSpPr>
        <p:spPr bwMode="auto">
          <a:xfrm flipV="1">
            <a:off x="2044645" y="3543890"/>
            <a:ext cx="707608" cy="912652"/>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82" name="Straight Arrow Connector 81"/>
          <p:cNvCxnSpPr>
            <a:stCxn id="12" idx="1"/>
          </p:cNvCxnSpPr>
          <p:nvPr/>
        </p:nvCxnSpPr>
        <p:spPr bwMode="auto">
          <a:xfrm flipH="1" flipV="1">
            <a:off x="3104959" y="3543890"/>
            <a:ext cx="198505" cy="91265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2" name="Flowchart: Magnetic Disk 11"/>
          <p:cNvSpPr/>
          <p:nvPr/>
        </p:nvSpPr>
        <p:spPr bwMode="auto">
          <a:xfrm>
            <a:off x="2817689"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1558870"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4" name="TextBox 13"/>
          <p:cNvSpPr txBox="1"/>
          <p:nvPr/>
        </p:nvSpPr>
        <p:spPr>
          <a:xfrm>
            <a:off x="3973110" y="4548515"/>
            <a:ext cx="433132" cy="523220"/>
          </a:xfrm>
          <a:prstGeom prst="rect">
            <a:avLst/>
          </a:prstGeom>
          <a:noFill/>
        </p:spPr>
        <p:txBody>
          <a:bodyPr wrap="none" rtlCol="0">
            <a:spAutoFit/>
          </a:bodyPr>
          <a:lstStyle/>
          <a:p>
            <a:r>
              <a:rPr lang="en-US" sz="2800" dirty="0" smtClean="0"/>
              <a:t>…</a:t>
            </a:r>
            <a:endParaRPr lang="en-US" sz="2800"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20</a:t>
            </a:fld>
            <a:endParaRPr lang="en-US"/>
          </a:p>
        </p:txBody>
      </p:sp>
    </p:spTree>
    <p:extLst>
      <p:ext uri="{BB962C8B-B14F-4D97-AF65-F5344CB8AC3E}">
        <p14:creationId xmlns:p14="http://schemas.microsoft.com/office/powerpoint/2010/main" val="31025525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330866" y="4217921"/>
            <a:ext cx="3259248" cy="1384995"/>
          </a:xfrm>
          <a:prstGeom prst="rect">
            <a:avLst/>
          </a:prstGeom>
          <a:noFill/>
          <a:ln>
            <a:solidFill>
              <a:srgbClr val="000000"/>
            </a:solidFill>
            <a:prstDash val="soli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srgbClr val="0000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rPr>
              <a:t>HDFS</a:t>
            </a:r>
          </a:p>
        </p:txBody>
      </p:sp>
      <p:sp>
        <p:nvSpPr>
          <p:cNvPr id="2" name="Text Placeholder 1"/>
          <p:cNvSpPr>
            <a:spLocks noGrp="1"/>
          </p:cNvSpPr>
          <p:nvPr>
            <p:ph type="body" sz="quarter" idx="10"/>
          </p:nvPr>
        </p:nvSpPr>
        <p:spPr>
          <a:xfrm>
            <a:off x="671757" y="371510"/>
            <a:ext cx="8318334" cy="991998"/>
          </a:xfrm>
        </p:spPr>
        <p:txBody>
          <a:bodyPr/>
          <a:lstStyle/>
          <a:p>
            <a:r>
              <a:rPr lang="en-US" dirty="0" smtClean="0"/>
              <a:t>Accumulo Scan Iterator Pipeline</a:t>
            </a:r>
            <a:endParaRPr lang="en-US" dirty="0"/>
          </a:p>
        </p:txBody>
      </p:sp>
      <p:sp>
        <p:nvSpPr>
          <p:cNvPr id="45" name="Rectangle 44"/>
          <p:cNvSpPr/>
          <p:nvPr/>
        </p:nvSpPr>
        <p:spPr bwMode="auto">
          <a:xfrm>
            <a:off x="3956377" y="3083158"/>
            <a:ext cx="1170432" cy="323850"/>
          </a:xfrm>
          <a:prstGeom prst="rect">
            <a:avLst/>
          </a:prstGeom>
          <a:solidFill>
            <a:srgbClr val="BDE9C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Iterator 1</a:t>
            </a:r>
          </a:p>
        </p:txBody>
      </p:sp>
      <p:sp>
        <p:nvSpPr>
          <p:cNvPr id="47" name="Rectangle 46"/>
          <p:cNvSpPr/>
          <p:nvPr/>
        </p:nvSpPr>
        <p:spPr bwMode="auto">
          <a:xfrm>
            <a:off x="681839" y="2873608"/>
            <a:ext cx="1282763" cy="742950"/>
          </a:xfrm>
          <a:prstGeom prst="rect">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In-Memory</a:t>
            </a:r>
            <a:r>
              <a:rPr kumimoji="0" lang="en-US" sz="1600" b="1" i="0" u="none" strike="noStrike" kern="0" cap="none" spc="0" normalizeH="0" noProof="0" dirty="0" smtClean="0">
                <a:ln>
                  <a:noFill/>
                </a:ln>
                <a:solidFill>
                  <a:srgbClr val="000000"/>
                </a:solidFill>
                <a:effectLst/>
                <a:uLnTx/>
                <a:uFillTx/>
                <a:latin typeface="Arial" pitchFamily="-110" charset="0"/>
              </a:rPr>
              <a:t> Map</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72" name="Rectangle 71"/>
          <p:cNvSpPr/>
          <p:nvPr/>
        </p:nvSpPr>
        <p:spPr bwMode="auto">
          <a:xfrm>
            <a:off x="2460213" y="2946276"/>
            <a:ext cx="1000553" cy="597614"/>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Merge</a:t>
            </a:r>
          </a:p>
        </p:txBody>
      </p:sp>
      <p:sp>
        <p:nvSpPr>
          <p:cNvPr id="73" name="Rectangle 72"/>
          <p:cNvSpPr/>
          <p:nvPr/>
        </p:nvSpPr>
        <p:spPr bwMode="auto">
          <a:xfrm>
            <a:off x="5323450" y="3083158"/>
            <a:ext cx="1170432" cy="323850"/>
          </a:xfrm>
          <a:prstGeom prst="rect">
            <a:avLst/>
          </a:prstGeom>
          <a:solidFill>
            <a:srgbClr val="BDE9C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Iterator 2</a:t>
            </a:r>
          </a:p>
        </p:txBody>
      </p:sp>
      <p:sp>
        <p:nvSpPr>
          <p:cNvPr id="74" name="Flowchart: Alternate Process 73"/>
          <p:cNvSpPr/>
          <p:nvPr/>
        </p:nvSpPr>
        <p:spPr bwMode="auto">
          <a:xfrm>
            <a:off x="7429900" y="301648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75" name="Right Arrow 74"/>
          <p:cNvSpPr/>
          <p:nvPr/>
        </p:nvSpPr>
        <p:spPr bwMode="auto">
          <a:xfrm>
            <a:off x="6493882" y="3106721"/>
            <a:ext cx="928798"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76" name="Straight Arrow Connector 75"/>
          <p:cNvCxnSpPr>
            <a:stCxn id="47" idx="3"/>
            <a:endCxn id="72" idx="1"/>
          </p:cNvCxnSpPr>
          <p:nvPr/>
        </p:nvCxnSpPr>
        <p:spPr bwMode="auto">
          <a:xfrm>
            <a:off x="1964602" y="3245083"/>
            <a:ext cx="495611"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85" name="Straight Arrow Connector 84"/>
          <p:cNvCxnSpPr>
            <a:stCxn id="72" idx="3"/>
            <a:endCxn id="45" idx="1"/>
          </p:cNvCxnSpPr>
          <p:nvPr/>
        </p:nvCxnSpPr>
        <p:spPr bwMode="auto">
          <a:xfrm>
            <a:off x="3460766" y="3245083"/>
            <a:ext cx="495611"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88" name="Straight Arrow Connector 87"/>
          <p:cNvCxnSpPr>
            <a:stCxn id="45" idx="3"/>
            <a:endCxn id="73" idx="1"/>
          </p:cNvCxnSpPr>
          <p:nvPr/>
        </p:nvCxnSpPr>
        <p:spPr bwMode="auto">
          <a:xfrm>
            <a:off x="5126809" y="3245083"/>
            <a:ext cx="196641"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17" name="Straight Arrow Connector 16"/>
          <p:cNvCxnSpPr>
            <a:stCxn id="20" idx="1"/>
          </p:cNvCxnSpPr>
          <p:nvPr/>
        </p:nvCxnSpPr>
        <p:spPr bwMode="auto">
          <a:xfrm flipV="1">
            <a:off x="2044645" y="3543890"/>
            <a:ext cx="707608" cy="912652"/>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18" name="Straight Arrow Connector 17"/>
          <p:cNvCxnSpPr>
            <a:stCxn id="19" idx="1"/>
          </p:cNvCxnSpPr>
          <p:nvPr/>
        </p:nvCxnSpPr>
        <p:spPr bwMode="auto">
          <a:xfrm flipH="1" flipV="1">
            <a:off x="3104959" y="3543890"/>
            <a:ext cx="198505" cy="91265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9" name="Flowchart: Magnetic Disk 18"/>
          <p:cNvSpPr/>
          <p:nvPr/>
        </p:nvSpPr>
        <p:spPr bwMode="auto">
          <a:xfrm>
            <a:off x="2817689"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20" name="Flowchart: Magnetic Disk 19"/>
          <p:cNvSpPr/>
          <p:nvPr/>
        </p:nvSpPr>
        <p:spPr bwMode="auto">
          <a:xfrm>
            <a:off x="1558870" y="44565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srgbClr val="000000"/>
                </a:solidFill>
                <a:effectLst/>
                <a:uLnTx/>
                <a:uFillTx/>
                <a:latin typeface="Arial" pitchFamily="-110" charset="0"/>
              </a:rPr>
              <a:t>RFile</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21" name="TextBox 20"/>
          <p:cNvSpPr txBox="1"/>
          <p:nvPr/>
        </p:nvSpPr>
        <p:spPr>
          <a:xfrm>
            <a:off x="3973110" y="4548515"/>
            <a:ext cx="433132" cy="523220"/>
          </a:xfrm>
          <a:prstGeom prst="rect">
            <a:avLst/>
          </a:prstGeom>
          <a:noFill/>
        </p:spPr>
        <p:txBody>
          <a:bodyPr wrap="none" rtlCol="0">
            <a:spAutoFit/>
          </a:bodyPr>
          <a:lstStyle/>
          <a:p>
            <a:r>
              <a:rPr lang="en-US" sz="2800" dirty="0" smtClean="0"/>
              <a:t>…</a:t>
            </a:r>
            <a:endParaRPr lang="en-US" sz="2800" dirty="0"/>
          </a:p>
        </p:txBody>
      </p:sp>
      <p:sp>
        <p:nvSpPr>
          <p:cNvPr id="22" name="TextBox 21"/>
          <p:cNvSpPr txBox="1"/>
          <p:nvPr/>
        </p:nvSpPr>
        <p:spPr>
          <a:xfrm>
            <a:off x="3533793" y="2504276"/>
            <a:ext cx="3797706"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User-defined SortedKeyValueIterators</a:t>
            </a:r>
            <a:endParaRPr lang="en-US" b="1"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21</a:t>
            </a:fld>
            <a:endParaRPr lang="en-US"/>
          </a:p>
        </p:txBody>
      </p:sp>
    </p:spTree>
    <p:extLst>
      <p:ext uri="{BB962C8B-B14F-4D97-AF65-F5344CB8AC3E}">
        <p14:creationId xmlns:p14="http://schemas.microsoft.com/office/powerpoint/2010/main" val="2752073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371510"/>
            <a:ext cx="8318334" cy="991998"/>
          </a:xfrm>
        </p:spPr>
        <p:txBody>
          <a:bodyPr/>
          <a:lstStyle/>
          <a:p>
            <a:r>
              <a:rPr lang="en-US" dirty="0" smtClean="0"/>
              <a:t>Accumulo BatchScan Iterator Pipeline</a:t>
            </a:r>
            <a:endParaRPr lang="en-US" dirty="0"/>
          </a:p>
        </p:txBody>
      </p:sp>
      <p:pic>
        <p:nvPicPr>
          <p:cNvPr id="22" name="Picture 21"/>
          <p:cNvPicPr>
            <a:picLocks noChangeAspect="1"/>
          </p:cNvPicPr>
          <p:nvPr/>
        </p:nvPicPr>
        <p:blipFill rotWithShape="1">
          <a:blip r:embed="rId3"/>
          <a:srcRect r="24327"/>
          <a:stretch/>
        </p:blipFill>
        <p:spPr>
          <a:xfrm>
            <a:off x="425848" y="1788293"/>
            <a:ext cx="2879327" cy="1372443"/>
          </a:xfrm>
          <a:prstGeom prst="rect">
            <a:avLst/>
          </a:prstGeom>
        </p:spPr>
      </p:pic>
      <p:pic>
        <p:nvPicPr>
          <p:cNvPr id="23" name="Picture 22"/>
          <p:cNvPicPr>
            <a:picLocks noChangeAspect="1"/>
          </p:cNvPicPr>
          <p:nvPr/>
        </p:nvPicPr>
        <p:blipFill rotWithShape="1">
          <a:blip r:embed="rId3"/>
          <a:srcRect r="24512"/>
          <a:stretch/>
        </p:blipFill>
        <p:spPr>
          <a:xfrm>
            <a:off x="1423474" y="3357089"/>
            <a:ext cx="2872302" cy="1372443"/>
          </a:xfrm>
          <a:prstGeom prst="rect">
            <a:avLst/>
          </a:prstGeom>
        </p:spPr>
      </p:pic>
      <p:pic>
        <p:nvPicPr>
          <p:cNvPr id="24" name="Picture 23"/>
          <p:cNvPicPr>
            <a:picLocks noChangeAspect="1"/>
          </p:cNvPicPr>
          <p:nvPr/>
        </p:nvPicPr>
        <p:blipFill rotWithShape="1">
          <a:blip r:embed="rId3"/>
          <a:srcRect r="24513"/>
          <a:stretch/>
        </p:blipFill>
        <p:spPr>
          <a:xfrm>
            <a:off x="3728524" y="4376264"/>
            <a:ext cx="2872302" cy="1372443"/>
          </a:xfrm>
          <a:prstGeom prst="rect">
            <a:avLst/>
          </a:prstGeom>
        </p:spPr>
      </p:pic>
      <p:sp>
        <p:nvSpPr>
          <p:cNvPr id="26" name="Flowchart: Alternate Process 25"/>
          <p:cNvSpPr/>
          <p:nvPr/>
        </p:nvSpPr>
        <p:spPr bwMode="auto">
          <a:xfrm>
            <a:off x="6248800" y="251919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636962">
            <a:off x="3286512" y="2079409"/>
            <a:ext cx="3109506"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27" name="Right Arrow 26"/>
          <p:cNvSpPr/>
          <p:nvPr/>
        </p:nvSpPr>
        <p:spPr bwMode="auto">
          <a:xfrm rot="20345099">
            <a:off x="4201870" y="3039535"/>
            <a:ext cx="2135968"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9" name="Right Arrow 8"/>
          <p:cNvSpPr/>
          <p:nvPr/>
        </p:nvSpPr>
        <p:spPr bwMode="auto">
          <a:xfrm rot="16200000">
            <a:off x="5818152" y="3645359"/>
            <a:ext cx="161465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3" name="TextBox 2"/>
          <p:cNvSpPr txBox="1"/>
          <p:nvPr/>
        </p:nvSpPr>
        <p:spPr>
          <a:xfrm>
            <a:off x="2600325" y="2314575"/>
            <a:ext cx="938270"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Tablet 1</a:t>
            </a:r>
            <a:endParaRPr lang="en-US" b="1" dirty="0"/>
          </a:p>
        </p:txBody>
      </p:sp>
      <p:sp>
        <p:nvSpPr>
          <p:cNvPr id="11" name="TextBox 10"/>
          <p:cNvSpPr txBox="1"/>
          <p:nvPr/>
        </p:nvSpPr>
        <p:spPr>
          <a:xfrm>
            <a:off x="3525578" y="3772053"/>
            <a:ext cx="938270"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Tablet 2</a:t>
            </a:r>
            <a:endParaRPr lang="en-US" b="1" dirty="0"/>
          </a:p>
        </p:txBody>
      </p:sp>
      <p:sp>
        <p:nvSpPr>
          <p:cNvPr id="12" name="TextBox 11"/>
          <p:cNvSpPr txBox="1"/>
          <p:nvPr/>
        </p:nvSpPr>
        <p:spPr>
          <a:xfrm>
            <a:off x="5932270" y="4909588"/>
            <a:ext cx="938270"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Tablet 3</a:t>
            </a:r>
            <a:endParaRPr lang="en-US" b="1" dirty="0"/>
          </a:p>
        </p:txBody>
      </p:sp>
      <p:sp>
        <p:nvSpPr>
          <p:cNvPr id="13" name="Content Placeholder 4"/>
          <p:cNvSpPr txBox="1">
            <a:spLocks/>
          </p:cNvSpPr>
          <p:nvPr/>
        </p:nvSpPr>
        <p:spPr>
          <a:xfrm>
            <a:off x="1177117" y="4925885"/>
            <a:ext cx="1892343" cy="1617790"/>
          </a:xfrm>
          <a:prstGeom prst="rect">
            <a:avLst/>
          </a:prstGeom>
          <a:solidFill>
            <a:srgbClr val="AED9FF"/>
          </a:solidFill>
          <a:ln w="12700">
            <a:solidFill>
              <a:srgbClr val="000000"/>
            </a:solidFill>
          </a:ln>
        </p:spPr>
        <p:txBody>
          <a:bodyPr lIns="91280" tIns="45641" rIns="91280" bIns="45641"/>
          <a:lstStyle>
            <a:lvl1pPr marL="177996" indent="-177996" algn="l" rtl="0" eaLnBrk="1" fontAlgn="base" hangingPunct="1">
              <a:lnSpc>
                <a:spcPts val="1650"/>
              </a:lnSpc>
              <a:spcBef>
                <a:spcPts val="900"/>
              </a:spcBef>
              <a:spcAft>
                <a:spcPct val="0"/>
              </a:spcAft>
              <a:buSzPct val="100000"/>
              <a:buFont typeface="Arial"/>
              <a:buChar char="•"/>
              <a:defRPr sz="1500" b="1">
                <a:solidFill>
                  <a:schemeClr val="tx1"/>
                </a:solidFill>
                <a:latin typeface="+mn-lt"/>
                <a:ea typeface="+mn-ea"/>
                <a:cs typeface="+mn-cs"/>
              </a:defRPr>
            </a:lvl1pPr>
            <a:lvl2pPr marL="403913" indent="-191687" algn="l" rtl="0" eaLnBrk="1" fontAlgn="base" hangingPunct="1">
              <a:lnSpc>
                <a:spcPts val="1499"/>
              </a:lnSpc>
              <a:spcBef>
                <a:spcPts val="450"/>
              </a:spcBef>
              <a:spcAft>
                <a:spcPct val="0"/>
              </a:spcAft>
              <a:buSzPct val="100000"/>
              <a:buChar char="–"/>
              <a:defRPr sz="1400" b="1">
                <a:solidFill>
                  <a:schemeClr val="tx1"/>
                </a:solidFill>
                <a:latin typeface="+mn-lt"/>
                <a:ea typeface="ＭＳ Ｐゴシック" pitchFamily="-110" charset="-128"/>
              </a:defRPr>
            </a:lvl2pPr>
            <a:lvl3pPr marL="568218" indent="-136920" algn="l" rtl="0" eaLnBrk="1" fontAlgn="base" hangingPunct="1">
              <a:lnSpc>
                <a:spcPts val="1350"/>
              </a:lnSpc>
              <a:spcBef>
                <a:spcPts val="450"/>
              </a:spcBef>
              <a:spcAft>
                <a:spcPct val="0"/>
              </a:spcAft>
              <a:buSzPct val="90000"/>
              <a:buFont typeface="Wingdings" charset="2"/>
              <a:buChar char="§"/>
              <a:defRPr sz="1200" b="1">
                <a:solidFill>
                  <a:schemeClr val="tx1"/>
                </a:solidFill>
                <a:latin typeface="+mn-lt"/>
                <a:ea typeface="ＭＳ Ｐゴシック" pitchFamily="-110" charset="-128"/>
              </a:defRPr>
            </a:lvl3pPr>
            <a:lvl4pPr marL="773594" indent="0" algn="l" rtl="0" eaLnBrk="1" fontAlgn="base" hangingPunct="1">
              <a:lnSpc>
                <a:spcPts val="1200"/>
              </a:lnSpc>
              <a:spcBef>
                <a:spcPts val="450"/>
              </a:spcBef>
              <a:spcAft>
                <a:spcPct val="0"/>
              </a:spcAft>
              <a:buSzPct val="100000"/>
              <a:buFontTx/>
              <a:buNone/>
              <a:defRPr sz="1050" b="1">
                <a:solidFill>
                  <a:schemeClr val="tx1"/>
                </a:solidFill>
                <a:latin typeface="+mn-lt"/>
                <a:ea typeface="ＭＳ Ｐゴシック" pitchFamily="-110" charset="-128"/>
              </a:defRPr>
            </a:lvl4pPr>
            <a:lvl5pPr marL="944744" indent="0" algn="l" rtl="0" eaLnBrk="1" fontAlgn="base" hangingPunct="1">
              <a:lnSpc>
                <a:spcPts val="1050"/>
              </a:lnSpc>
              <a:spcBef>
                <a:spcPts val="450"/>
              </a:spcBef>
              <a:spcAft>
                <a:spcPct val="0"/>
              </a:spcAft>
              <a:buSzPct val="85000"/>
              <a:buFontTx/>
              <a:buNone/>
              <a:defRPr sz="900" b="1">
                <a:solidFill>
                  <a:schemeClr val="tx1"/>
                </a:solidFill>
                <a:latin typeface="+mn-lt"/>
                <a:ea typeface="ＭＳ Ｐゴシック" pitchFamily="-110" charset="-128"/>
              </a:defRPr>
            </a:lvl5pPr>
            <a:lvl6pPr marL="1711496"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6pPr>
            <a:lvl7pPr marL="2053793"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7pPr>
            <a:lvl8pPr marL="2396094"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8pPr>
            <a:lvl9pPr marL="2738392" algn="l" rtl="0" eaLnBrk="1" fontAlgn="base" hangingPunct="1">
              <a:lnSpc>
                <a:spcPct val="90000"/>
              </a:lnSpc>
              <a:spcBef>
                <a:spcPct val="25000"/>
              </a:spcBef>
              <a:spcAft>
                <a:spcPct val="0"/>
              </a:spcAft>
              <a:buSzPct val="100000"/>
              <a:buChar char=" "/>
              <a:defRPr sz="1050" b="1">
                <a:solidFill>
                  <a:schemeClr val="tx1"/>
                </a:solidFill>
                <a:latin typeface="+mn-lt"/>
                <a:ea typeface="ＭＳ Ｐゴシック" pitchFamily="-110" charset="-128"/>
              </a:defRPr>
            </a:lvl9pPr>
          </a:lstStyle>
          <a:p>
            <a:pPr marL="0" marR="0" lvl="0" indent="0" algn="ctr" defTabSz="914400" rtl="0" eaLnBrk="1" fontAlgn="base" latinLnBrk="0" hangingPunct="1">
              <a:lnSpc>
                <a:spcPts val="1650"/>
              </a:lnSpc>
              <a:spcBef>
                <a:spcPts val="900"/>
              </a:spcBef>
              <a:spcAft>
                <a:spcPct val="0"/>
              </a:spcAft>
              <a:buClrTx/>
              <a:buSzPct val="100000"/>
              <a:buFont typeface="Arial"/>
              <a:buNone/>
              <a:tabLst/>
              <a:defRPr/>
            </a:pP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 []  -&gt; 141</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 []  -&gt; 12</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 :101 [] -&gt;  9</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lang="en-US" sz="1600" b="0" kern="0" dirty="0" smtClean="0">
                <a:solidFill>
                  <a:srgbClr val="000000"/>
                </a:solidFill>
                <a:latin typeface="Consolas" panose="020B0609020204030204" pitchFamily="49" charset="0"/>
                <a:cs typeface="Consolas" panose="020B0609020204030204" pitchFamily="49" charset="0"/>
              </a:rPr>
              <a:t>10</a:t>
            </a: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:11 [] -&gt;  9</a:t>
            </a:r>
            <a:b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a:t>
            </a:r>
            <a:r>
              <a:rPr lang="en-US" sz="1600" kern="0" dirty="0">
                <a:solidFill>
                  <a:srgbClr val="000000"/>
                </a:solidFill>
                <a:latin typeface="Consolas" panose="020B0609020204030204" pitchFamily="49" charset="0"/>
                <a:cs typeface="Consolas" panose="020B0609020204030204" pitchFamily="49" charset="0"/>
              </a:rPr>
              <a:t/>
            </a:r>
            <a:br>
              <a:rPr lang="en-US" sz="1600" kern="0" dirty="0">
                <a:solidFill>
                  <a:srgbClr val="000000"/>
                </a:solidFill>
                <a:latin typeface="Consolas" panose="020B0609020204030204" pitchFamily="49" charset="0"/>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15 :1 []  -&gt; 18</a:t>
            </a:r>
            <a: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
            </a:r>
            <a:br>
              <a:rPr kumimoji="0" lang="en-US" sz="1600" b="1"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600" b="0" i="0" u="none" strike="noStrike" kern="0" cap="none" spc="0" normalizeH="0" baseline="0" noProof="0" dirty="0" smtClean="0">
                <a:ln>
                  <a:noFill/>
                </a:ln>
                <a:solidFill>
                  <a:srgbClr val="000000"/>
                </a:solidFill>
                <a:effectLst/>
                <a:uLnTx/>
                <a:uFillTx/>
                <a:latin typeface="Consolas" panose="020B0609020204030204" pitchFamily="49" charset="0"/>
                <a:ea typeface="+mn-ea"/>
                <a:cs typeface="Consolas" panose="020B0609020204030204" pitchFamily="49" charset="0"/>
              </a:rPr>
              <a:t>15 :109 [] -&gt; 2</a:t>
            </a:r>
          </a:p>
        </p:txBody>
      </p:sp>
      <p:sp>
        <p:nvSpPr>
          <p:cNvPr id="4" name="Slide Number Placeholder 3"/>
          <p:cNvSpPr>
            <a:spLocks noGrp="1"/>
          </p:cNvSpPr>
          <p:nvPr>
            <p:ph type="sldNum" sz="quarter" idx="4"/>
          </p:nvPr>
        </p:nvSpPr>
        <p:spPr/>
        <p:txBody>
          <a:bodyPr/>
          <a:lstStyle/>
          <a:p>
            <a:fld id="{71669833-F6D1-4A24-9E2B-B954F35C4C41}" type="slidenum">
              <a:rPr lang="en-US" smtClean="0"/>
              <a:pPr/>
              <a:t>22</a:t>
            </a:fld>
            <a:endParaRPr lang="en-US"/>
          </a:p>
        </p:txBody>
      </p:sp>
      <p:cxnSp>
        <p:nvCxnSpPr>
          <p:cNvPr id="15" name="Straight Connector 14"/>
          <p:cNvCxnSpPr/>
          <p:nvPr/>
        </p:nvCxnSpPr>
        <p:spPr>
          <a:xfrm>
            <a:off x="973058" y="5953125"/>
            <a:ext cx="231457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75686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371510"/>
            <a:ext cx="8318334" cy="991998"/>
          </a:xfrm>
        </p:spPr>
        <p:txBody>
          <a:bodyPr/>
          <a:lstStyle/>
          <a:p>
            <a:r>
              <a:rPr lang="en-US" dirty="0" smtClean="0"/>
              <a:t>Graphulo addition to Iterator Pipeline</a:t>
            </a:r>
            <a:endParaRPr lang="en-US" dirty="0"/>
          </a:p>
        </p:txBody>
      </p:sp>
      <p:pic>
        <p:nvPicPr>
          <p:cNvPr id="22" name="Picture 21"/>
          <p:cNvPicPr>
            <a:picLocks noChangeAspect="1"/>
          </p:cNvPicPr>
          <p:nvPr/>
        </p:nvPicPr>
        <p:blipFill rotWithShape="1">
          <a:blip r:embed="rId3"/>
          <a:srcRect r="24327"/>
          <a:stretch/>
        </p:blipFill>
        <p:spPr>
          <a:xfrm>
            <a:off x="425848" y="1788293"/>
            <a:ext cx="2879327" cy="1372443"/>
          </a:xfrm>
          <a:prstGeom prst="rect">
            <a:avLst/>
          </a:prstGeom>
        </p:spPr>
      </p:pic>
      <p:pic>
        <p:nvPicPr>
          <p:cNvPr id="23" name="Picture 22"/>
          <p:cNvPicPr>
            <a:picLocks noChangeAspect="1"/>
          </p:cNvPicPr>
          <p:nvPr/>
        </p:nvPicPr>
        <p:blipFill rotWithShape="1">
          <a:blip r:embed="rId3"/>
          <a:srcRect r="24512"/>
          <a:stretch/>
        </p:blipFill>
        <p:spPr>
          <a:xfrm>
            <a:off x="1423474" y="3357089"/>
            <a:ext cx="2872302" cy="1372443"/>
          </a:xfrm>
          <a:prstGeom prst="rect">
            <a:avLst/>
          </a:prstGeom>
        </p:spPr>
      </p:pic>
      <p:sp>
        <p:nvSpPr>
          <p:cNvPr id="26" name="Flowchart: Alternate Process 25"/>
          <p:cNvSpPr/>
          <p:nvPr/>
        </p:nvSpPr>
        <p:spPr bwMode="auto">
          <a:xfrm>
            <a:off x="6248800" y="2519195"/>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4339843" y="4647042"/>
            <a:ext cx="971550" cy="742950"/>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Table</a:t>
            </a:r>
          </a:p>
        </p:txBody>
      </p:sp>
      <p:sp>
        <p:nvSpPr>
          <p:cNvPr id="16" name="Right Arrow 15"/>
          <p:cNvSpPr/>
          <p:nvPr/>
        </p:nvSpPr>
        <p:spPr bwMode="auto">
          <a:xfrm rot="3794861">
            <a:off x="3866190" y="4070658"/>
            <a:ext cx="1371738"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7" name="Right Arrow 16"/>
          <p:cNvSpPr/>
          <p:nvPr/>
        </p:nvSpPr>
        <p:spPr bwMode="auto">
          <a:xfrm rot="20345099">
            <a:off x="4201870" y="3039535"/>
            <a:ext cx="2135968"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3882548" y="3994868"/>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20" name="TextBox 19"/>
          <p:cNvSpPr txBox="1"/>
          <p:nvPr/>
        </p:nvSpPr>
        <p:spPr>
          <a:xfrm>
            <a:off x="5531463" y="3443145"/>
            <a:ext cx="3334396" cy="1200329"/>
          </a:xfrm>
          <a:prstGeom prst="rect">
            <a:avLst/>
          </a:prstGeom>
          <a:solidFill>
            <a:schemeClr val="accent2">
              <a:lumMod val="40000"/>
              <a:lumOff val="60000"/>
            </a:schemeClr>
          </a:solidFill>
          <a:ln w="38100" cmpd="tri">
            <a:solidFill>
              <a:schemeClr val="accent1"/>
            </a:solidFill>
          </a:ln>
        </p:spPr>
        <p:txBody>
          <a:bodyPr wrap="square" rtlCol="0">
            <a:spAutoFit/>
          </a:bodyPr>
          <a:lstStyle/>
          <a:p>
            <a:pPr algn="ctr"/>
            <a:r>
              <a:rPr lang="en-US" sz="2400" b="1" dirty="0" smtClean="0"/>
              <a:t>Use client-side Scanners and </a:t>
            </a:r>
            <a:r>
              <a:rPr lang="en-US" sz="2400" b="1" dirty="0" err="1" smtClean="0"/>
              <a:t>BatchWriters</a:t>
            </a:r>
            <a:r>
              <a:rPr lang="en-US" sz="2400" b="1" dirty="0" smtClean="0"/>
              <a:t> inside server-side iterators</a:t>
            </a:r>
            <a:endParaRPr lang="en-US" sz="2400" b="1"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23</a:t>
            </a:fld>
            <a:endParaRPr lang="en-US"/>
          </a:p>
        </p:txBody>
      </p:sp>
    </p:spTree>
    <p:extLst>
      <p:ext uri="{BB962C8B-B14F-4D97-AF65-F5344CB8AC3E}">
        <p14:creationId xmlns:p14="http://schemas.microsoft.com/office/powerpoint/2010/main" val="2762964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371510"/>
            <a:ext cx="8318334" cy="991998"/>
          </a:xfrm>
        </p:spPr>
        <p:txBody>
          <a:bodyPr/>
          <a:lstStyle/>
          <a:p>
            <a:r>
              <a:rPr lang="en-US" dirty="0" smtClean="0"/>
              <a:t>Graphulo addition to Iterator Pipeline</a:t>
            </a:r>
            <a:endParaRPr lang="en-US" dirty="0"/>
          </a:p>
        </p:txBody>
      </p:sp>
      <p:pic>
        <p:nvPicPr>
          <p:cNvPr id="4" name="Picture 3"/>
          <p:cNvPicPr>
            <a:picLocks noChangeAspect="1"/>
          </p:cNvPicPr>
          <p:nvPr/>
        </p:nvPicPr>
        <p:blipFill>
          <a:blip r:embed="rId3"/>
          <a:stretch>
            <a:fillRect/>
          </a:stretch>
        </p:blipFill>
        <p:spPr>
          <a:xfrm>
            <a:off x="449743" y="1855600"/>
            <a:ext cx="2199536" cy="1623598"/>
          </a:xfrm>
          <a:prstGeom prst="rect">
            <a:avLst/>
          </a:prstGeom>
        </p:spPr>
      </p:pic>
      <p:pic>
        <p:nvPicPr>
          <p:cNvPr id="15" name="Picture 14"/>
          <p:cNvPicPr>
            <a:picLocks noChangeAspect="1"/>
          </p:cNvPicPr>
          <p:nvPr/>
        </p:nvPicPr>
        <p:blipFill>
          <a:blip r:embed="rId3"/>
          <a:stretch>
            <a:fillRect/>
          </a:stretch>
        </p:blipFill>
        <p:spPr>
          <a:xfrm>
            <a:off x="781607" y="3258779"/>
            <a:ext cx="2199536" cy="1623598"/>
          </a:xfrm>
          <a:prstGeom prst="rect">
            <a:avLst/>
          </a:prstGeom>
        </p:spPr>
      </p:pic>
      <p:pic>
        <p:nvPicPr>
          <p:cNvPr id="21" name="Picture 20"/>
          <p:cNvPicPr>
            <a:picLocks noChangeAspect="1"/>
          </p:cNvPicPr>
          <p:nvPr/>
        </p:nvPicPr>
        <p:blipFill>
          <a:blip r:embed="rId3"/>
          <a:stretch>
            <a:fillRect/>
          </a:stretch>
        </p:blipFill>
        <p:spPr>
          <a:xfrm>
            <a:off x="1113471" y="4661958"/>
            <a:ext cx="2199536" cy="1623598"/>
          </a:xfrm>
          <a:prstGeom prst="rect">
            <a:avLst/>
          </a:prstGeom>
        </p:spPr>
      </p:pic>
      <p:sp>
        <p:nvSpPr>
          <p:cNvPr id="29" name="TextBox 28"/>
          <p:cNvSpPr txBox="1"/>
          <p:nvPr/>
        </p:nvSpPr>
        <p:spPr>
          <a:xfrm>
            <a:off x="4797378" y="1500865"/>
            <a:ext cx="3093894" cy="707886"/>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Distributes with Accumulo's Tablet Servers</a:t>
            </a:r>
            <a:endParaRPr lang="en-US" sz="2000" b="1" dirty="0"/>
          </a:p>
        </p:txBody>
      </p:sp>
      <p:pic>
        <p:nvPicPr>
          <p:cNvPr id="30" name="Picture 29"/>
          <p:cNvPicPr>
            <a:picLocks noChangeAspect="1"/>
          </p:cNvPicPr>
          <p:nvPr/>
        </p:nvPicPr>
        <p:blipFill>
          <a:blip r:embed="rId3"/>
          <a:stretch>
            <a:fillRect/>
          </a:stretch>
        </p:blipFill>
        <p:spPr>
          <a:xfrm>
            <a:off x="2477591" y="1522225"/>
            <a:ext cx="2199536" cy="1623598"/>
          </a:xfrm>
          <a:prstGeom prst="rect">
            <a:avLst/>
          </a:prstGeom>
        </p:spPr>
      </p:pic>
      <p:pic>
        <p:nvPicPr>
          <p:cNvPr id="31" name="Picture 30"/>
          <p:cNvPicPr>
            <a:picLocks noChangeAspect="1"/>
          </p:cNvPicPr>
          <p:nvPr/>
        </p:nvPicPr>
        <p:blipFill>
          <a:blip r:embed="rId3"/>
          <a:stretch>
            <a:fillRect/>
          </a:stretch>
        </p:blipFill>
        <p:spPr>
          <a:xfrm>
            <a:off x="2809455" y="2925404"/>
            <a:ext cx="2199536" cy="1623598"/>
          </a:xfrm>
          <a:prstGeom prst="rect">
            <a:avLst/>
          </a:prstGeom>
        </p:spPr>
      </p:pic>
      <p:pic>
        <p:nvPicPr>
          <p:cNvPr id="32" name="Picture 31"/>
          <p:cNvPicPr>
            <a:picLocks noChangeAspect="1"/>
          </p:cNvPicPr>
          <p:nvPr/>
        </p:nvPicPr>
        <p:blipFill>
          <a:blip r:embed="rId3"/>
          <a:stretch>
            <a:fillRect/>
          </a:stretch>
        </p:blipFill>
        <p:spPr>
          <a:xfrm>
            <a:off x="3141319" y="4328583"/>
            <a:ext cx="2199536" cy="1623598"/>
          </a:xfrm>
          <a:prstGeom prst="rect">
            <a:avLst/>
          </a:prstGeom>
        </p:spPr>
      </p:pic>
      <p:sp>
        <p:nvSpPr>
          <p:cNvPr id="3" name="Slide Number Placeholder 2"/>
          <p:cNvSpPr>
            <a:spLocks noGrp="1"/>
          </p:cNvSpPr>
          <p:nvPr>
            <p:ph type="sldNum" sz="quarter" idx="4"/>
          </p:nvPr>
        </p:nvSpPr>
        <p:spPr/>
        <p:txBody>
          <a:bodyPr/>
          <a:lstStyle/>
          <a:p>
            <a:fld id="{71669833-F6D1-4A24-9E2B-B954F35C4C41}" type="slidenum">
              <a:rPr lang="en-US" smtClean="0"/>
              <a:pPr/>
              <a:t>24</a:t>
            </a:fld>
            <a:endParaRPr lang="en-US"/>
          </a:p>
        </p:txBody>
      </p:sp>
      <p:sp>
        <p:nvSpPr>
          <p:cNvPr id="12" name="TextBox 11"/>
          <p:cNvSpPr txBox="1"/>
          <p:nvPr/>
        </p:nvSpPr>
        <p:spPr>
          <a:xfrm>
            <a:off x="4943756" y="2427727"/>
            <a:ext cx="3922104" cy="707886"/>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Standing tablet server thread pools service queries interactively</a:t>
            </a:r>
            <a:endParaRPr lang="en-US" sz="2000" b="1" dirty="0"/>
          </a:p>
        </p:txBody>
      </p:sp>
      <p:sp>
        <p:nvSpPr>
          <p:cNvPr id="13" name="TextBox 12"/>
          <p:cNvSpPr txBox="1"/>
          <p:nvPr/>
        </p:nvSpPr>
        <p:spPr>
          <a:xfrm>
            <a:off x="5531463" y="3443145"/>
            <a:ext cx="3334396" cy="1200329"/>
          </a:xfrm>
          <a:prstGeom prst="rect">
            <a:avLst/>
          </a:prstGeom>
          <a:solidFill>
            <a:schemeClr val="accent2">
              <a:lumMod val="40000"/>
              <a:lumOff val="60000"/>
            </a:schemeClr>
          </a:solidFill>
          <a:ln w="38100" cmpd="tri">
            <a:solidFill>
              <a:schemeClr val="accent1"/>
            </a:solidFill>
          </a:ln>
        </p:spPr>
        <p:txBody>
          <a:bodyPr wrap="square" rtlCol="0">
            <a:spAutoFit/>
          </a:bodyPr>
          <a:lstStyle/>
          <a:p>
            <a:pPr algn="ctr"/>
            <a:r>
              <a:rPr lang="en-US" sz="2400" b="1" dirty="0" smtClean="0"/>
              <a:t>Use client-side Scanners and </a:t>
            </a:r>
            <a:r>
              <a:rPr lang="en-US" sz="2400" b="1" dirty="0" err="1" smtClean="0"/>
              <a:t>BatchWriters</a:t>
            </a:r>
            <a:r>
              <a:rPr lang="en-US" sz="2400" b="1" dirty="0" smtClean="0"/>
              <a:t> inside server-side iterators</a:t>
            </a:r>
            <a:endParaRPr lang="en-US" sz="2400" b="1" dirty="0"/>
          </a:p>
        </p:txBody>
      </p:sp>
    </p:spTree>
    <p:extLst>
      <p:ext uri="{BB962C8B-B14F-4D97-AF65-F5344CB8AC3E}">
        <p14:creationId xmlns:p14="http://schemas.microsoft.com/office/powerpoint/2010/main" val="465154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920169" y="3474724"/>
            <a:ext cx="2144059"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pitchFamily="-110" charset="0"/>
              </a:rPr>
              <a:t>RemoteWriteIterator</a:t>
            </a:r>
            <a:endParaRPr kumimoji="0" lang="en-US" sz="1600" b="1" i="0" u="none" strike="noStrike" cap="none" normalizeH="0" baseline="0" dirty="0" smtClean="0">
              <a:ln>
                <a:noFill/>
              </a:ln>
              <a:solidFill>
                <a:schemeClr val="tx1"/>
              </a:solidFill>
              <a:effectLst/>
              <a:latin typeface="Arial" pitchFamily="-110" charset="0"/>
            </a:endParaRPr>
          </a:p>
        </p:txBody>
      </p:sp>
      <p:sp>
        <p:nvSpPr>
          <p:cNvPr id="2" name="Text Placeholder 1"/>
          <p:cNvSpPr>
            <a:spLocks noGrp="1"/>
          </p:cNvSpPr>
          <p:nvPr>
            <p:ph type="body" sz="quarter" idx="10"/>
          </p:nvPr>
        </p:nvSpPr>
        <p:spPr>
          <a:xfrm>
            <a:off x="671757" y="371510"/>
            <a:ext cx="8318334" cy="991998"/>
          </a:xfrm>
        </p:spPr>
        <p:txBody>
          <a:bodyPr>
            <a:normAutofit/>
          </a:bodyPr>
          <a:lstStyle/>
          <a:p>
            <a:r>
              <a:rPr lang="en-US" dirty="0" smtClean="0"/>
              <a:t>Graphulo MxM:  A</a:t>
            </a:r>
            <a:r>
              <a:rPr lang="en-US" baseline="30000" dirty="0" smtClean="0"/>
              <a:t>T</a:t>
            </a:r>
            <a:r>
              <a:rPr lang="en-US" dirty="0" smtClean="0"/>
              <a:t> </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3200" dirty="0" smtClean="0">
                <a:latin typeface="Open Sans" panose="020B0606030504020204" pitchFamily="34" charset="0"/>
                <a:ea typeface="Open Sans" panose="020B0606030504020204" pitchFamily="34" charset="0"/>
                <a:cs typeface="Open Sans" panose="020B0606030504020204" pitchFamily="34" charset="0"/>
              </a:rPr>
              <a:t>) </a:t>
            </a:r>
            <a:r>
              <a:rPr lang="en-US" dirty="0" smtClean="0"/>
              <a:t>B</a:t>
            </a:r>
            <a:endParaRPr lang="en-US" dirty="0"/>
          </a:p>
        </p:txBody>
      </p:sp>
      <p:sp>
        <p:nvSpPr>
          <p:cNvPr id="26" name="Flowchart: Alternate Process 25"/>
          <p:cNvSpPr/>
          <p:nvPr/>
        </p:nvSpPr>
        <p:spPr bwMode="auto">
          <a:xfrm>
            <a:off x="6895959" y="2123048"/>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6148759" y="5365711"/>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a:t>
            </a:r>
          </a:p>
        </p:txBody>
      </p:sp>
      <p:sp>
        <p:nvSpPr>
          <p:cNvPr id="16" name="Right Arrow 15"/>
          <p:cNvSpPr/>
          <p:nvPr/>
        </p:nvSpPr>
        <p:spPr bwMode="auto">
          <a:xfrm rot="3794861">
            <a:off x="5223450" y="4536350"/>
            <a:ext cx="183994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5473911" y="4443404"/>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14" name="Flowchart: Magnetic Disk 13"/>
          <p:cNvSpPr/>
          <p:nvPr/>
        </p:nvSpPr>
        <p:spPr bwMode="auto">
          <a:xfrm>
            <a:off x="2971800" y="1613809"/>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r>
              <a:rPr kumimoji="0" lang="en-US" sz="1600" b="1" i="0" u="none" strike="noStrike" kern="0" cap="none" spc="0" normalizeH="0" baseline="30000" noProof="0" dirty="0" smtClean="0">
                <a:ln>
                  <a:noFill/>
                </a:ln>
                <a:solidFill>
                  <a:srgbClr val="000000"/>
                </a:solidFill>
                <a:effectLst/>
                <a:uLnTx/>
                <a:uFillTx/>
                <a:latin typeface="Arial" pitchFamily="-110" charset="0"/>
              </a:rPr>
              <a:t>T</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5" name="Flowchart: Magnetic Disk 14"/>
          <p:cNvSpPr/>
          <p:nvPr/>
        </p:nvSpPr>
        <p:spPr bwMode="auto">
          <a:xfrm>
            <a:off x="926649" y="3339784"/>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21" name="Rectangle 20"/>
          <p:cNvSpPr/>
          <p:nvPr/>
        </p:nvSpPr>
        <p:spPr bwMode="auto">
          <a:xfrm>
            <a:off x="2276099" y="3474724"/>
            <a:ext cx="1843674"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110" charset="0"/>
              </a:rPr>
              <a:t>TwoTableIterator</a:t>
            </a:r>
          </a:p>
        </p:txBody>
      </p:sp>
      <p:cxnSp>
        <p:nvCxnSpPr>
          <p:cNvPr id="27" name="Straight Arrow Connector 26"/>
          <p:cNvCxnSpPr>
            <a:stCxn id="15" idx="4"/>
            <a:endCxn id="21" idx="1"/>
          </p:cNvCxnSpPr>
          <p:nvPr/>
        </p:nvCxnSpPr>
        <p:spPr bwMode="auto">
          <a:xfrm flipV="1">
            <a:off x="1673849" y="3662134"/>
            <a:ext cx="602250" cy="519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7" name="Right Arrow 16"/>
          <p:cNvSpPr/>
          <p:nvPr/>
        </p:nvSpPr>
        <p:spPr bwMode="auto">
          <a:xfrm rot="17879408">
            <a:off x="6689116" y="2908838"/>
            <a:ext cx="1125563"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29" name="Straight Arrow Connector 28"/>
          <p:cNvCxnSpPr>
            <a:stCxn id="21" idx="3"/>
            <a:endCxn id="28" idx="1"/>
          </p:cNvCxnSpPr>
          <p:nvPr/>
        </p:nvCxnSpPr>
        <p:spPr bwMode="auto">
          <a:xfrm>
            <a:off x="4119773" y="3662134"/>
            <a:ext cx="800396"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 name="Slide Number Placeholder 2"/>
          <p:cNvSpPr>
            <a:spLocks noGrp="1"/>
          </p:cNvSpPr>
          <p:nvPr>
            <p:ph type="sldNum" sz="quarter" idx="4"/>
          </p:nvPr>
        </p:nvSpPr>
        <p:spPr/>
        <p:txBody>
          <a:bodyPr/>
          <a:lstStyle/>
          <a:p>
            <a:fld id="{71669833-F6D1-4A24-9E2B-B954F35C4C41}" type="slidenum">
              <a:rPr lang="en-US" smtClean="0"/>
              <a:pPr/>
              <a:t>25</a:t>
            </a:fld>
            <a:endParaRPr lang="en-US"/>
          </a:p>
        </p:txBody>
      </p:sp>
    </p:spTree>
    <p:extLst>
      <p:ext uri="{BB962C8B-B14F-4D97-AF65-F5344CB8AC3E}">
        <p14:creationId xmlns:p14="http://schemas.microsoft.com/office/powerpoint/2010/main" val="33972142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920169" y="3474724"/>
            <a:ext cx="2144059"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pitchFamily="-110" charset="0"/>
              </a:rPr>
              <a:t>RemoteWriteIterator</a:t>
            </a:r>
            <a:endParaRPr kumimoji="0" lang="en-US" sz="1600" b="1" i="0" u="none" strike="noStrike" cap="none" normalizeH="0" baseline="0" dirty="0" smtClean="0">
              <a:ln>
                <a:noFill/>
              </a:ln>
              <a:solidFill>
                <a:schemeClr val="tx1"/>
              </a:solidFill>
              <a:effectLst/>
              <a:latin typeface="Arial" pitchFamily="-110" charset="0"/>
            </a:endParaRPr>
          </a:p>
        </p:txBody>
      </p:sp>
      <p:sp>
        <p:nvSpPr>
          <p:cNvPr id="2" name="Text Placeholder 1"/>
          <p:cNvSpPr>
            <a:spLocks noGrp="1"/>
          </p:cNvSpPr>
          <p:nvPr>
            <p:ph type="body" sz="quarter" idx="10"/>
          </p:nvPr>
        </p:nvSpPr>
        <p:spPr>
          <a:xfrm>
            <a:off x="671757" y="371510"/>
            <a:ext cx="8318334" cy="991998"/>
          </a:xfrm>
        </p:spPr>
        <p:txBody>
          <a:bodyPr/>
          <a:lstStyle/>
          <a:p>
            <a:r>
              <a:rPr lang="en-US" dirty="0"/>
              <a:t>Graphulo MxM:  A</a:t>
            </a:r>
            <a:r>
              <a:rPr lang="en-US" baseline="30000" dirty="0"/>
              <a:t>T</a:t>
            </a:r>
            <a:r>
              <a:rPr lang="en-US" dirty="0"/>
              <a:t> </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dirty="0"/>
              <a:t>B</a:t>
            </a:r>
          </a:p>
        </p:txBody>
      </p:sp>
      <p:sp>
        <p:nvSpPr>
          <p:cNvPr id="26" name="Flowchart: Alternate Process 25"/>
          <p:cNvSpPr/>
          <p:nvPr/>
        </p:nvSpPr>
        <p:spPr bwMode="auto">
          <a:xfrm>
            <a:off x="6895959" y="2123048"/>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6148759" y="5365711"/>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a:t>
            </a:r>
          </a:p>
        </p:txBody>
      </p:sp>
      <p:sp>
        <p:nvSpPr>
          <p:cNvPr id="16" name="Right Arrow 15"/>
          <p:cNvSpPr/>
          <p:nvPr/>
        </p:nvSpPr>
        <p:spPr bwMode="auto">
          <a:xfrm rot="3794861">
            <a:off x="5223450" y="4536350"/>
            <a:ext cx="183994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5473911" y="4443404"/>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14" name="Flowchart: Magnetic Disk 13"/>
          <p:cNvSpPr/>
          <p:nvPr/>
        </p:nvSpPr>
        <p:spPr bwMode="auto">
          <a:xfrm>
            <a:off x="2971800" y="1613809"/>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r>
              <a:rPr kumimoji="0" lang="en-US" sz="1600" b="1" i="0" u="none" strike="noStrike" kern="0" cap="none" spc="0" normalizeH="0" baseline="30000" noProof="0" dirty="0" smtClean="0">
                <a:ln>
                  <a:noFill/>
                </a:ln>
                <a:solidFill>
                  <a:srgbClr val="000000"/>
                </a:solidFill>
                <a:effectLst/>
                <a:uLnTx/>
                <a:uFillTx/>
                <a:latin typeface="Arial" pitchFamily="-110" charset="0"/>
              </a:rPr>
              <a:t>T</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5" name="Flowchart: Magnetic Disk 14"/>
          <p:cNvSpPr/>
          <p:nvPr/>
        </p:nvSpPr>
        <p:spPr bwMode="auto">
          <a:xfrm>
            <a:off x="926649" y="3339784"/>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21" name="Rectangle 20"/>
          <p:cNvSpPr/>
          <p:nvPr/>
        </p:nvSpPr>
        <p:spPr bwMode="auto">
          <a:xfrm>
            <a:off x="2276099" y="3474724"/>
            <a:ext cx="1843674"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110" charset="0"/>
              </a:rPr>
              <a:t>TwoTableIterator</a:t>
            </a:r>
          </a:p>
        </p:txBody>
      </p:sp>
      <p:cxnSp>
        <p:nvCxnSpPr>
          <p:cNvPr id="27" name="Straight Arrow Connector 26"/>
          <p:cNvCxnSpPr>
            <a:stCxn id="15" idx="4"/>
            <a:endCxn id="21" idx="1"/>
          </p:cNvCxnSpPr>
          <p:nvPr/>
        </p:nvCxnSpPr>
        <p:spPr bwMode="auto">
          <a:xfrm flipV="1">
            <a:off x="1673849" y="3662134"/>
            <a:ext cx="602250" cy="519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7" name="Right Arrow 16"/>
          <p:cNvSpPr/>
          <p:nvPr/>
        </p:nvSpPr>
        <p:spPr bwMode="auto">
          <a:xfrm rot="17879408">
            <a:off x="6689116" y="2908838"/>
            <a:ext cx="1125563"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29" name="Straight Arrow Connector 28"/>
          <p:cNvCxnSpPr>
            <a:stCxn id="21" idx="3"/>
            <a:endCxn id="28" idx="1"/>
          </p:cNvCxnSpPr>
          <p:nvPr/>
        </p:nvCxnSpPr>
        <p:spPr bwMode="auto">
          <a:xfrm>
            <a:off x="4119773" y="3662134"/>
            <a:ext cx="800396"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1" name="TextBox 30"/>
          <p:cNvSpPr txBox="1"/>
          <p:nvPr/>
        </p:nvSpPr>
        <p:spPr>
          <a:xfrm>
            <a:off x="3719000" y="1710518"/>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r>
              <a:rPr lang="en-US" sz="2400" dirty="0">
                <a:latin typeface="Open Sans" panose="020B0606030504020204" pitchFamily="34" charset="0"/>
                <a:ea typeface="Open Sans" panose="020B0606030504020204" pitchFamily="34" charset="0"/>
                <a:cs typeface="Open Sans" panose="020B0606030504020204" pitchFamily="34" charset="0"/>
              </a:rPr>
              <a:t> r</a:t>
            </a:r>
            <a:r>
              <a:rPr lang="en-US" sz="2400" baseline="-25000" dirty="0">
                <a:latin typeface="Open Sans" panose="020B0606030504020204" pitchFamily="34" charset="0"/>
                <a:ea typeface="Open Sans" panose="020B0606030504020204" pitchFamily="34" charset="0"/>
                <a:cs typeface="Open Sans" panose="020B0606030504020204" pitchFamily="34" charset="0"/>
              </a:rPr>
              <a:t>1</a:t>
            </a:r>
            <a:r>
              <a:rPr lang="en-US" sz="24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573127" y="2872927"/>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4"/>
          </p:nvPr>
        </p:nvSpPr>
        <p:spPr/>
        <p:txBody>
          <a:bodyPr/>
          <a:lstStyle/>
          <a:p>
            <a:fld id="{71669833-F6D1-4A24-9E2B-B954F35C4C41}" type="slidenum">
              <a:rPr lang="en-US" smtClean="0"/>
              <a:pPr/>
              <a:t>26</a:t>
            </a:fld>
            <a:endParaRPr lang="en-US"/>
          </a:p>
        </p:txBody>
      </p:sp>
    </p:spTree>
    <p:extLst>
      <p:ext uri="{BB962C8B-B14F-4D97-AF65-F5344CB8AC3E}">
        <p14:creationId xmlns:p14="http://schemas.microsoft.com/office/powerpoint/2010/main" val="3110890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920169" y="3474724"/>
            <a:ext cx="2144059"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pitchFamily="-110" charset="0"/>
              </a:rPr>
              <a:t>RemoteWriteIterator</a:t>
            </a:r>
            <a:endParaRPr kumimoji="0" lang="en-US" sz="1600" b="1" i="0" u="none" strike="noStrike" cap="none" normalizeH="0" baseline="0" dirty="0" smtClean="0">
              <a:ln>
                <a:noFill/>
              </a:ln>
              <a:solidFill>
                <a:schemeClr val="tx1"/>
              </a:solidFill>
              <a:effectLst/>
              <a:latin typeface="Arial" pitchFamily="-110" charset="0"/>
            </a:endParaRPr>
          </a:p>
        </p:txBody>
      </p:sp>
      <p:sp>
        <p:nvSpPr>
          <p:cNvPr id="2" name="Text Placeholder 1"/>
          <p:cNvSpPr>
            <a:spLocks noGrp="1"/>
          </p:cNvSpPr>
          <p:nvPr>
            <p:ph type="body" sz="quarter" idx="10"/>
          </p:nvPr>
        </p:nvSpPr>
        <p:spPr>
          <a:xfrm>
            <a:off x="671757" y="371510"/>
            <a:ext cx="8318334" cy="991998"/>
          </a:xfrm>
        </p:spPr>
        <p:txBody>
          <a:bodyPr/>
          <a:lstStyle/>
          <a:p>
            <a:r>
              <a:rPr lang="en-US" dirty="0"/>
              <a:t>Graphulo MxM:  A</a:t>
            </a:r>
            <a:r>
              <a:rPr lang="en-US" baseline="30000" dirty="0"/>
              <a:t>T</a:t>
            </a:r>
            <a:r>
              <a:rPr lang="en-US" dirty="0"/>
              <a:t> </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dirty="0"/>
              <a:t>B</a:t>
            </a:r>
          </a:p>
        </p:txBody>
      </p:sp>
      <p:sp>
        <p:nvSpPr>
          <p:cNvPr id="26" name="Flowchart: Alternate Process 25"/>
          <p:cNvSpPr/>
          <p:nvPr/>
        </p:nvSpPr>
        <p:spPr bwMode="auto">
          <a:xfrm>
            <a:off x="6895959" y="2123048"/>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6148759" y="5365711"/>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a:t>
            </a:r>
          </a:p>
        </p:txBody>
      </p:sp>
      <p:sp>
        <p:nvSpPr>
          <p:cNvPr id="16" name="Right Arrow 15"/>
          <p:cNvSpPr/>
          <p:nvPr/>
        </p:nvSpPr>
        <p:spPr bwMode="auto">
          <a:xfrm rot="3794861">
            <a:off x="5223450" y="4536350"/>
            <a:ext cx="183994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5473911" y="4443404"/>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14" name="Flowchart: Magnetic Disk 13"/>
          <p:cNvSpPr/>
          <p:nvPr/>
        </p:nvSpPr>
        <p:spPr bwMode="auto">
          <a:xfrm>
            <a:off x="2971800" y="1613809"/>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r>
              <a:rPr kumimoji="0" lang="en-US" sz="1600" b="1" i="0" u="none" strike="noStrike" kern="0" cap="none" spc="0" normalizeH="0" baseline="30000" noProof="0" dirty="0" smtClean="0">
                <a:ln>
                  <a:noFill/>
                </a:ln>
                <a:solidFill>
                  <a:srgbClr val="000000"/>
                </a:solidFill>
                <a:effectLst/>
                <a:uLnTx/>
                <a:uFillTx/>
                <a:latin typeface="Arial" pitchFamily="-110" charset="0"/>
              </a:rPr>
              <a:t>T</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5" name="Flowchart: Magnetic Disk 14"/>
          <p:cNvSpPr/>
          <p:nvPr/>
        </p:nvSpPr>
        <p:spPr bwMode="auto">
          <a:xfrm>
            <a:off x="926649" y="3339784"/>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21" name="Rectangle 20"/>
          <p:cNvSpPr/>
          <p:nvPr/>
        </p:nvSpPr>
        <p:spPr bwMode="auto">
          <a:xfrm>
            <a:off x="2276099" y="3474724"/>
            <a:ext cx="1843674"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110" charset="0"/>
              </a:rPr>
              <a:t>TwoTableIterator</a:t>
            </a:r>
          </a:p>
        </p:txBody>
      </p:sp>
      <p:cxnSp>
        <p:nvCxnSpPr>
          <p:cNvPr id="27" name="Straight Arrow Connector 26"/>
          <p:cNvCxnSpPr>
            <a:stCxn id="15" idx="4"/>
            <a:endCxn id="21" idx="1"/>
          </p:cNvCxnSpPr>
          <p:nvPr/>
        </p:nvCxnSpPr>
        <p:spPr bwMode="auto">
          <a:xfrm flipV="1">
            <a:off x="1673849" y="3662134"/>
            <a:ext cx="602250" cy="519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7" name="Right Arrow 16"/>
          <p:cNvSpPr/>
          <p:nvPr/>
        </p:nvSpPr>
        <p:spPr bwMode="auto">
          <a:xfrm rot="17879408">
            <a:off x="6689116" y="2908838"/>
            <a:ext cx="1125563"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29" name="Straight Arrow Connector 28"/>
          <p:cNvCxnSpPr>
            <a:stCxn id="21" idx="3"/>
            <a:endCxn id="28" idx="1"/>
          </p:cNvCxnSpPr>
          <p:nvPr/>
        </p:nvCxnSpPr>
        <p:spPr bwMode="auto">
          <a:xfrm>
            <a:off x="4119773" y="3662134"/>
            <a:ext cx="800396"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1" name="TextBox 30"/>
          <p:cNvSpPr txBox="1"/>
          <p:nvPr/>
        </p:nvSpPr>
        <p:spPr>
          <a:xfrm>
            <a:off x="3719000" y="1710518"/>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r>
              <a:rPr lang="en-US" sz="2400" dirty="0">
                <a:latin typeface="Open Sans" panose="020B0606030504020204" pitchFamily="34" charset="0"/>
                <a:ea typeface="Open Sans" panose="020B0606030504020204" pitchFamily="34" charset="0"/>
                <a:cs typeface="Open Sans" panose="020B0606030504020204" pitchFamily="34" charset="0"/>
              </a:rPr>
              <a:t> r</a:t>
            </a:r>
            <a:r>
              <a:rPr lang="en-US" sz="2400" baseline="-25000" dirty="0">
                <a:latin typeface="Open Sans" panose="020B0606030504020204" pitchFamily="34" charset="0"/>
                <a:ea typeface="Open Sans" panose="020B0606030504020204" pitchFamily="34" charset="0"/>
                <a:cs typeface="Open Sans" panose="020B0606030504020204" pitchFamily="34" charset="0"/>
              </a:rPr>
              <a:t>1</a:t>
            </a:r>
            <a:r>
              <a:rPr lang="en-US" sz="24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573127" y="2872927"/>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p:cNvSpPr txBox="1"/>
          <p:nvPr/>
        </p:nvSpPr>
        <p:spPr>
          <a:xfrm>
            <a:off x="2692757" y="3849544"/>
            <a:ext cx="1026243" cy="830997"/>
          </a:xfrm>
          <a:prstGeom prst="rect">
            <a:avLst/>
          </a:prstGeom>
          <a:solidFill>
            <a:schemeClr val="tx2">
              <a:lumMod val="20000"/>
              <a:lumOff val="80000"/>
            </a:schemeClr>
          </a:solidFill>
          <a:ln>
            <a:solidFill>
              <a:schemeClr val="tx1"/>
            </a:solidFill>
          </a:ln>
        </p:spPr>
        <p:txBody>
          <a:bodyPr wrap="none" rtlCol="0">
            <a:spAutoFit/>
          </a:bodyPr>
          <a:lstStyle/>
          <a:p>
            <a:pPr algn="ctr"/>
            <a:r>
              <a:rPr lang="en-US" sz="2400" dirty="0" smtClean="0">
                <a:latin typeface="Open Sans" panose="020B0606030504020204" pitchFamily="34" charset="0"/>
                <a:ea typeface="Open Sans" panose="020B0606030504020204" pitchFamily="34" charset="0"/>
                <a:cs typeface="Open Sans" panose="020B0606030504020204" pitchFamily="34" charset="0"/>
              </a:rPr>
              <a:t>Align</a:t>
            </a:r>
          </a:p>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 r</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p:cNvSpPr txBox="1"/>
          <p:nvPr/>
        </p:nvSpPr>
        <p:spPr>
          <a:xfrm>
            <a:off x="2096190" y="4661399"/>
            <a:ext cx="2191626"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a:t>
            </a:r>
            <a:r>
              <a:rPr lang="en-US" sz="20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4"/>
          </p:nvPr>
        </p:nvSpPr>
        <p:spPr/>
        <p:txBody>
          <a:bodyPr/>
          <a:lstStyle/>
          <a:p>
            <a:fld id="{71669833-F6D1-4A24-9E2B-B954F35C4C41}" type="slidenum">
              <a:rPr lang="en-US" smtClean="0"/>
              <a:pPr/>
              <a:t>27</a:t>
            </a:fld>
            <a:endParaRPr lang="en-US"/>
          </a:p>
        </p:txBody>
      </p:sp>
    </p:spTree>
    <p:extLst>
      <p:ext uri="{BB962C8B-B14F-4D97-AF65-F5344CB8AC3E}">
        <p14:creationId xmlns:p14="http://schemas.microsoft.com/office/powerpoint/2010/main" val="19370730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920169" y="3474724"/>
            <a:ext cx="2144059"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pitchFamily="-110" charset="0"/>
              </a:rPr>
              <a:t>RemoteWriteIterator</a:t>
            </a:r>
            <a:endParaRPr kumimoji="0" lang="en-US" sz="1600" b="1" i="0" u="none" strike="noStrike" cap="none" normalizeH="0" baseline="0" dirty="0" smtClean="0">
              <a:ln>
                <a:noFill/>
              </a:ln>
              <a:solidFill>
                <a:schemeClr val="tx1"/>
              </a:solidFill>
              <a:effectLst/>
              <a:latin typeface="Arial" pitchFamily="-110" charset="0"/>
            </a:endParaRPr>
          </a:p>
        </p:txBody>
      </p:sp>
      <p:sp>
        <p:nvSpPr>
          <p:cNvPr id="2" name="Text Placeholder 1"/>
          <p:cNvSpPr>
            <a:spLocks noGrp="1"/>
          </p:cNvSpPr>
          <p:nvPr>
            <p:ph type="body" sz="quarter" idx="10"/>
          </p:nvPr>
        </p:nvSpPr>
        <p:spPr>
          <a:xfrm>
            <a:off x="671757" y="371510"/>
            <a:ext cx="8318334" cy="991998"/>
          </a:xfrm>
        </p:spPr>
        <p:txBody>
          <a:bodyPr/>
          <a:lstStyle/>
          <a:p>
            <a:r>
              <a:rPr lang="en-US" dirty="0"/>
              <a:t>Graphulo MxM:  A</a:t>
            </a:r>
            <a:r>
              <a:rPr lang="en-US" baseline="30000" dirty="0"/>
              <a:t>T</a:t>
            </a:r>
            <a:r>
              <a:rPr lang="en-US" dirty="0"/>
              <a:t> </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dirty="0"/>
              <a:t>B</a:t>
            </a:r>
          </a:p>
        </p:txBody>
      </p:sp>
      <p:sp>
        <p:nvSpPr>
          <p:cNvPr id="26" name="Flowchart: Alternate Process 25"/>
          <p:cNvSpPr/>
          <p:nvPr/>
        </p:nvSpPr>
        <p:spPr bwMode="auto">
          <a:xfrm>
            <a:off x="6895959" y="2123048"/>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25" name="Right Arrow 24"/>
          <p:cNvSpPr/>
          <p:nvPr/>
        </p:nvSpPr>
        <p:spPr bwMode="auto">
          <a:xfrm rot="5400000">
            <a:off x="2557867" y="2557112"/>
            <a:ext cx="1558499"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3" name="Flowchart: Magnetic Disk 12"/>
          <p:cNvSpPr/>
          <p:nvPr/>
        </p:nvSpPr>
        <p:spPr bwMode="auto">
          <a:xfrm>
            <a:off x="6148759" y="5365711"/>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a:t>
            </a:r>
          </a:p>
        </p:txBody>
      </p:sp>
      <p:sp>
        <p:nvSpPr>
          <p:cNvPr id="16" name="Right Arrow 15"/>
          <p:cNvSpPr/>
          <p:nvPr/>
        </p:nvSpPr>
        <p:spPr bwMode="auto">
          <a:xfrm rot="3794861">
            <a:off x="5223450" y="4536350"/>
            <a:ext cx="1839944" cy="276724"/>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8" name="TextBox 17"/>
          <p:cNvSpPr txBox="1"/>
          <p:nvPr/>
        </p:nvSpPr>
        <p:spPr>
          <a:xfrm>
            <a:off x="2859625" y="2563127"/>
            <a:ext cx="946349"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smtClean="0"/>
              <a:t>Scanner</a:t>
            </a:r>
            <a:endParaRPr lang="en-US" b="1" dirty="0"/>
          </a:p>
        </p:txBody>
      </p:sp>
      <p:sp>
        <p:nvSpPr>
          <p:cNvPr id="19" name="TextBox 18"/>
          <p:cNvSpPr txBox="1"/>
          <p:nvPr/>
        </p:nvSpPr>
        <p:spPr>
          <a:xfrm>
            <a:off x="5473911" y="4443404"/>
            <a:ext cx="1339021" cy="369332"/>
          </a:xfrm>
          <a:prstGeom prst="rect">
            <a:avLst/>
          </a:prstGeom>
          <a:solidFill>
            <a:schemeClr val="accent2">
              <a:lumMod val="40000"/>
              <a:lumOff val="60000"/>
            </a:schemeClr>
          </a:solidFill>
          <a:ln>
            <a:solidFill>
              <a:schemeClr val="accent1"/>
            </a:solidFill>
          </a:ln>
        </p:spPr>
        <p:txBody>
          <a:bodyPr wrap="none" rtlCol="0">
            <a:spAutoFit/>
          </a:bodyPr>
          <a:lstStyle/>
          <a:p>
            <a:r>
              <a:rPr lang="en-US" b="1" dirty="0" err="1" smtClean="0"/>
              <a:t>BatchWriter</a:t>
            </a:r>
            <a:endParaRPr lang="en-US" b="1" dirty="0"/>
          </a:p>
        </p:txBody>
      </p:sp>
      <p:sp>
        <p:nvSpPr>
          <p:cNvPr id="14" name="Flowchart: Magnetic Disk 13"/>
          <p:cNvSpPr/>
          <p:nvPr/>
        </p:nvSpPr>
        <p:spPr bwMode="auto">
          <a:xfrm>
            <a:off x="2971800" y="1613809"/>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r>
              <a:rPr kumimoji="0" lang="en-US" sz="1600" b="1" i="0" u="none" strike="noStrike" kern="0" cap="none" spc="0" normalizeH="0" baseline="30000" noProof="0" dirty="0" smtClean="0">
                <a:ln>
                  <a:noFill/>
                </a:ln>
                <a:solidFill>
                  <a:srgbClr val="000000"/>
                </a:solidFill>
                <a:effectLst/>
                <a:uLnTx/>
                <a:uFillTx/>
                <a:latin typeface="Arial" pitchFamily="-110" charset="0"/>
              </a:rPr>
              <a:t>T</a:t>
            </a:r>
            <a:endParaRPr kumimoji="0" lang="en-US" sz="1600" b="1" i="0" u="none" strike="noStrike" kern="0" cap="none" spc="0" normalizeH="0" baseline="0" noProof="0" dirty="0" smtClean="0">
              <a:ln>
                <a:noFill/>
              </a:ln>
              <a:solidFill>
                <a:srgbClr val="000000"/>
              </a:solidFill>
              <a:effectLst/>
              <a:uLnTx/>
              <a:uFillTx/>
              <a:latin typeface="Arial" pitchFamily="-110" charset="0"/>
            </a:endParaRPr>
          </a:p>
        </p:txBody>
      </p:sp>
      <p:sp>
        <p:nvSpPr>
          <p:cNvPr id="15" name="Flowchart: Magnetic Disk 14"/>
          <p:cNvSpPr/>
          <p:nvPr/>
        </p:nvSpPr>
        <p:spPr bwMode="auto">
          <a:xfrm>
            <a:off x="926649" y="3339784"/>
            <a:ext cx="747200" cy="655084"/>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21" name="Rectangle 20"/>
          <p:cNvSpPr/>
          <p:nvPr/>
        </p:nvSpPr>
        <p:spPr bwMode="auto">
          <a:xfrm>
            <a:off x="2276099" y="3474724"/>
            <a:ext cx="1843674" cy="374820"/>
          </a:xfrm>
          <a:prstGeom prst="rect">
            <a:avLst/>
          </a:prstGeom>
          <a:solidFill>
            <a:srgbClr val="BDE9C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110" charset="0"/>
              </a:rPr>
              <a:t>TwoTableIterator</a:t>
            </a:r>
          </a:p>
        </p:txBody>
      </p:sp>
      <p:cxnSp>
        <p:nvCxnSpPr>
          <p:cNvPr id="27" name="Straight Arrow Connector 26"/>
          <p:cNvCxnSpPr>
            <a:stCxn id="15" idx="4"/>
            <a:endCxn id="21" idx="1"/>
          </p:cNvCxnSpPr>
          <p:nvPr/>
        </p:nvCxnSpPr>
        <p:spPr bwMode="auto">
          <a:xfrm flipV="1">
            <a:off x="1673849" y="3662134"/>
            <a:ext cx="602250" cy="5192"/>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17" name="Right Arrow 16"/>
          <p:cNvSpPr/>
          <p:nvPr/>
        </p:nvSpPr>
        <p:spPr bwMode="auto">
          <a:xfrm rot="17879408">
            <a:off x="6689116" y="2908838"/>
            <a:ext cx="1125563" cy="276724"/>
          </a:xfrm>
          <a:prstGeom prst="rightArrow">
            <a:avLst>
              <a:gd name="adj1" fmla="val 26926"/>
              <a:gd name="adj2" fmla="val 50000"/>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29" name="Straight Arrow Connector 28"/>
          <p:cNvCxnSpPr>
            <a:stCxn id="21" idx="3"/>
            <a:endCxn id="28" idx="1"/>
          </p:cNvCxnSpPr>
          <p:nvPr/>
        </p:nvCxnSpPr>
        <p:spPr bwMode="auto">
          <a:xfrm>
            <a:off x="4119773" y="3662134"/>
            <a:ext cx="800396" cy="0"/>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1" name="TextBox 30"/>
          <p:cNvSpPr txBox="1"/>
          <p:nvPr/>
        </p:nvSpPr>
        <p:spPr>
          <a:xfrm>
            <a:off x="3719000" y="1710518"/>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r>
              <a:rPr lang="en-US" sz="2400" dirty="0">
                <a:latin typeface="Open Sans" panose="020B0606030504020204" pitchFamily="34" charset="0"/>
                <a:ea typeface="Open Sans" panose="020B0606030504020204" pitchFamily="34" charset="0"/>
                <a:cs typeface="Open Sans" panose="020B0606030504020204" pitchFamily="34" charset="0"/>
              </a:rPr>
              <a:t> r</a:t>
            </a:r>
            <a:r>
              <a:rPr lang="en-US" sz="2400" baseline="-25000" dirty="0">
                <a:latin typeface="Open Sans" panose="020B0606030504020204" pitchFamily="34" charset="0"/>
                <a:ea typeface="Open Sans" panose="020B0606030504020204" pitchFamily="34" charset="0"/>
                <a:cs typeface="Open Sans" panose="020B0606030504020204" pitchFamily="34" charset="0"/>
              </a:rPr>
              <a:t>1</a:t>
            </a:r>
            <a:r>
              <a:rPr lang="en-US" sz="24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573127" y="2872927"/>
            <a:ext cx="1454244"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p:cNvSpPr txBox="1"/>
          <p:nvPr/>
        </p:nvSpPr>
        <p:spPr>
          <a:xfrm>
            <a:off x="2692757" y="3849544"/>
            <a:ext cx="1026243" cy="830997"/>
          </a:xfrm>
          <a:prstGeom prst="rect">
            <a:avLst/>
          </a:prstGeom>
          <a:solidFill>
            <a:schemeClr val="tx2">
              <a:lumMod val="20000"/>
              <a:lumOff val="80000"/>
            </a:schemeClr>
          </a:solidFill>
          <a:ln>
            <a:solidFill>
              <a:schemeClr val="tx1"/>
            </a:solidFill>
          </a:ln>
        </p:spPr>
        <p:txBody>
          <a:bodyPr wrap="none" rtlCol="0">
            <a:spAutoFit/>
          </a:bodyPr>
          <a:lstStyle/>
          <a:p>
            <a:pPr algn="ctr"/>
            <a:r>
              <a:rPr lang="en-US" sz="2400" dirty="0" smtClean="0">
                <a:latin typeface="Open Sans" panose="020B0606030504020204" pitchFamily="34" charset="0"/>
                <a:ea typeface="Open Sans" panose="020B0606030504020204" pitchFamily="34" charset="0"/>
                <a:cs typeface="Open Sans" panose="020B0606030504020204" pitchFamily="34" charset="0"/>
              </a:rPr>
              <a:t>Align</a:t>
            </a:r>
          </a:p>
          <a:p>
            <a:r>
              <a:rPr lang="en-US" sz="2400" dirty="0" smtClean="0">
                <a:latin typeface="Open Sans" panose="020B0606030504020204" pitchFamily="34" charset="0"/>
                <a:ea typeface="Open Sans" panose="020B0606030504020204" pitchFamily="34" charset="0"/>
                <a:cs typeface="Open Sans" panose="020B0606030504020204" pitchFamily="34" charset="0"/>
              </a:rPr>
              <a:t>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 r</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p:cNvSpPr txBox="1"/>
          <p:nvPr/>
        </p:nvSpPr>
        <p:spPr>
          <a:xfrm>
            <a:off x="2096190" y="4661399"/>
            <a:ext cx="2191626" cy="461665"/>
          </a:xfrm>
          <a:prstGeom prst="rect">
            <a:avLst/>
          </a:prstGeom>
          <a:solidFill>
            <a:schemeClr val="tx2">
              <a:lumMod val="20000"/>
              <a:lumOff val="80000"/>
            </a:schemeClr>
          </a:solidFill>
          <a:ln>
            <a:solidFill>
              <a:schemeClr val="tx1"/>
            </a:solidFill>
          </a:ln>
        </p:spPr>
        <p:txBody>
          <a:bodyPr wrap="none" rtlCol="0">
            <a:spAutoFit/>
          </a:bodyPr>
          <a:lstStyle/>
          <a:p>
            <a:r>
              <a:rPr lang="en-US" sz="2400" dirty="0" smtClean="0">
                <a:latin typeface="Open Sans" panose="020B0606030504020204" pitchFamily="34" charset="0"/>
                <a:ea typeface="Open Sans" panose="020B0606030504020204" pitchFamily="34" charset="0"/>
                <a:cs typeface="Open Sans" panose="020B0606030504020204" pitchFamily="34" charset="0"/>
              </a:rPr>
              <a:t>(r</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c</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1</a:t>
            </a:r>
            <a:r>
              <a:rPr lang="en-US" sz="2400" dirty="0" smtClean="0">
                <a:latin typeface="Open Sans" panose="020B0606030504020204" pitchFamily="34" charset="0"/>
                <a:ea typeface="Open Sans" panose="020B0606030504020204" pitchFamily="34" charset="0"/>
                <a:cs typeface="Open Sans" panose="020B0606030504020204" pitchFamily="34" charset="0"/>
              </a:rPr>
              <a:t> </a:t>
            </a:r>
            <a:r>
              <a:rPr lang="en-US" sz="2000" dirty="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v</a:t>
            </a:r>
            <a:r>
              <a:rPr lang="en-US" sz="2400" baseline="-25000" dirty="0" smtClean="0">
                <a:latin typeface="Open Sans" panose="020B0606030504020204" pitchFamily="34" charset="0"/>
                <a:ea typeface="Open Sans" panose="020B0606030504020204" pitchFamily="34" charset="0"/>
                <a:cs typeface="Open Sans" panose="020B0606030504020204" pitchFamily="34" charset="0"/>
              </a:rPr>
              <a:t>2</a:t>
            </a:r>
            <a:r>
              <a:rPr lang="en-US"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p:cNvSpPr txBox="1"/>
          <p:nvPr/>
        </p:nvSpPr>
        <p:spPr>
          <a:xfrm>
            <a:off x="6895959" y="5475938"/>
            <a:ext cx="456121" cy="461665"/>
          </a:xfrm>
          <a:prstGeom prst="rect">
            <a:avLst/>
          </a:prstGeom>
          <a:solidFill>
            <a:schemeClr val="tx2">
              <a:lumMod val="20000"/>
              <a:lumOff val="80000"/>
            </a:schemeClr>
          </a:solidFill>
          <a:ln>
            <a:solidFill>
              <a:schemeClr val="tx1"/>
            </a:solidFill>
          </a:ln>
        </p:spPr>
        <p:txBody>
          <a:bodyPr wrap="squar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a:t>
            </a:r>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4"/>
          </p:nvPr>
        </p:nvSpPr>
        <p:spPr/>
        <p:txBody>
          <a:bodyPr/>
          <a:lstStyle/>
          <a:p>
            <a:fld id="{71669833-F6D1-4A24-9E2B-B954F35C4C41}" type="slidenum">
              <a:rPr lang="en-US" smtClean="0"/>
              <a:pPr/>
              <a:t>28</a:t>
            </a:fld>
            <a:endParaRPr lang="en-US"/>
          </a:p>
        </p:txBody>
      </p:sp>
    </p:spTree>
    <p:extLst>
      <p:ext uri="{BB962C8B-B14F-4D97-AF65-F5344CB8AC3E}">
        <p14:creationId xmlns:p14="http://schemas.microsoft.com/office/powerpoint/2010/main" val="3866517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Graphulo Client Functions</a:t>
            </a:r>
            <a:endParaRPr lang="en-US" dirty="0"/>
          </a:p>
        </p:txBody>
      </p:sp>
      <p:sp>
        <p:nvSpPr>
          <p:cNvPr id="5" name="Rectangle 4"/>
          <p:cNvSpPr/>
          <p:nvPr/>
        </p:nvSpPr>
        <p:spPr>
          <a:xfrm>
            <a:off x="766762" y="1736725"/>
            <a:ext cx="8021637" cy="2308324"/>
          </a:xfrm>
          <a:prstGeom prst="rect">
            <a:avLst/>
          </a:prstGeom>
        </p:spPr>
        <p:txBody>
          <a:bodyPr wrap="square">
            <a:spAutoFit/>
          </a:bodyPr>
          <a:lstStyle/>
          <a:p>
            <a:endParaRPr lang="en-US" dirty="0" smtClean="0">
              <a:solidFill>
                <a:srgbClr val="A71D5D"/>
              </a:solidFill>
              <a:latin typeface="Consolas" panose="020B0609020204030204" pitchFamily="49" charset="0"/>
            </a:endParaRPr>
          </a:p>
          <a:p>
            <a:r>
              <a:rPr lang="en-US" dirty="0" smtClean="0">
                <a:solidFill>
                  <a:srgbClr val="A71D5D"/>
                </a:solidFill>
                <a:latin typeface="Consolas" panose="020B0609020204030204" pitchFamily="49" charset="0"/>
              </a:rPr>
              <a:t>long</a:t>
            </a:r>
            <a:r>
              <a:rPr lang="en-US" dirty="0" smtClean="0">
                <a:solidFill>
                  <a:srgbClr val="333333"/>
                </a:solidFill>
                <a:latin typeface="Consolas" panose="020B0609020204030204" pitchFamily="49" charset="0"/>
              </a:rPr>
              <a:t> </a:t>
            </a:r>
            <a:r>
              <a:rPr lang="en-US" dirty="0" err="1">
                <a:solidFill>
                  <a:srgbClr val="795DA3"/>
                </a:solidFill>
                <a:latin typeface="Consolas" panose="020B0609020204030204" pitchFamily="49" charset="0"/>
              </a:rPr>
              <a:t>TableMult</a:t>
            </a:r>
            <a:r>
              <a:rPr lang="en-US" dirty="0">
                <a:solidFill>
                  <a:srgbClr val="333333"/>
                </a:solidFill>
                <a:latin typeface="Consolas" panose="020B0609020204030204" pitchFamily="49" charset="0"/>
              </a:rPr>
              <a:t>(String </a:t>
            </a:r>
            <a:r>
              <a:rPr lang="en-US" dirty="0" err="1">
                <a:solidFill>
                  <a:srgbClr val="333333"/>
                </a:solidFill>
                <a:latin typeface="Consolas" panose="020B0609020204030204" pitchFamily="49" charset="0"/>
              </a:rPr>
              <a:t>ATtable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Btable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Ctable</a:t>
            </a:r>
            <a:r>
              <a:rPr lang="en-US" dirty="0" smtClean="0">
                <a:solidFill>
                  <a:srgbClr val="333333"/>
                </a:solidFill>
                <a:latin typeface="Consolas" panose="020B0609020204030204" pitchFamily="49" charset="0"/>
              </a:rPr>
              <a:t>)</a:t>
            </a:r>
          </a:p>
          <a:p>
            <a:endParaRPr lang="en-US" dirty="0" smtClean="0">
              <a:solidFill>
                <a:srgbClr val="333333"/>
              </a:solidFill>
              <a:latin typeface="Consolas" panose="020B0609020204030204" pitchFamily="49" charset="0"/>
            </a:endParaRPr>
          </a:p>
          <a:p>
            <a:endParaRPr lang="en-US" dirty="0" smtClean="0">
              <a:solidFill>
                <a:srgbClr val="333333"/>
              </a:solidFill>
              <a:latin typeface="Consolas" panose="020B0609020204030204" pitchFamily="49" charset="0"/>
            </a:endParaRPr>
          </a:p>
          <a:p>
            <a:endParaRPr lang="en-US" dirty="0">
              <a:solidFill>
                <a:srgbClr val="333333"/>
              </a:solidFill>
              <a:latin typeface="Consolas" panose="020B0609020204030204" pitchFamily="49" charset="0"/>
            </a:endParaRPr>
          </a:p>
          <a:p>
            <a:r>
              <a:rPr lang="en-US" dirty="0" smtClean="0">
                <a:solidFill>
                  <a:srgbClr val="A71D5D"/>
                </a:solidFill>
                <a:latin typeface="Consolas" panose="020B0609020204030204" pitchFamily="49" charset="0"/>
              </a:rPr>
              <a:t>long</a:t>
            </a:r>
            <a:r>
              <a:rPr lang="en-US" dirty="0" smtClean="0">
                <a:solidFill>
                  <a:srgbClr val="333333"/>
                </a:solidFill>
                <a:latin typeface="Consolas" panose="020B0609020204030204" pitchFamily="49" charset="0"/>
              </a:rPr>
              <a:t> </a:t>
            </a:r>
            <a:r>
              <a:rPr lang="en-US" dirty="0" err="1">
                <a:solidFill>
                  <a:srgbClr val="795DA3"/>
                </a:solidFill>
                <a:latin typeface="Consolas" panose="020B0609020204030204" pitchFamily="49" charset="0"/>
              </a:rPr>
              <a:t>SpEWiseX</a:t>
            </a:r>
            <a:r>
              <a:rPr lang="en-US" dirty="0">
                <a:solidFill>
                  <a:srgbClr val="333333"/>
                </a:solidFill>
                <a:latin typeface="Consolas" panose="020B0609020204030204" pitchFamily="49" charset="0"/>
              </a:rPr>
              <a:t>(String </a:t>
            </a:r>
            <a:r>
              <a:rPr lang="en-US" dirty="0" err="1">
                <a:solidFill>
                  <a:srgbClr val="333333"/>
                </a:solidFill>
                <a:latin typeface="Consolas" panose="020B0609020204030204" pitchFamily="49" charset="0"/>
              </a:rPr>
              <a:t>Atable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Btable</a:t>
            </a:r>
            <a:r>
              <a:rPr lang="en-US" dirty="0">
                <a:solidFill>
                  <a:srgbClr val="333333"/>
                </a:solidFill>
                <a:latin typeface="Consolas" panose="020B0609020204030204" pitchFamily="49" charset="0"/>
              </a:rPr>
              <a:t>, String </a:t>
            </a:r>
            <a:r>
              <a:rPr lang="en-US" dirty="0" err="1" smtClean="0">
                <a:solidFill>
                  <a:srgbClr val="333333"/>
                </a:solidFill>
                <a:latin typeface="Consolas" panose="020B0609020204030204" pitchFamily="49" charset="0"/>
              </a:rPr>
              <a:t>Ctable</a:t>
            </a:r>
            <a:r>
              <a:rPr lang="en-US" dirty="0" smtClean="0">
                <a:solidFill>
                  <a:srgbClr val="333333"/>
                </a:solidFill>
                <a:latin typeface="Consolas" panose="020B0609020204030204" pitchFamily="49" charset="0"/>
              </a:rPr>
              <a:t>)</a:t>
            </a:r>
            <a:endParaRPr lang="en-US" dirty="0"/>
          </a:p>
          <a:p>
            <a:r>
              <a:rPr lang="en-US" dirty="0">
                <a:solidFill>
                  <a:srgbClr val="A71D5D"/>
                </a:solidFill>
                <a:latin typeface="Consolas" panose="020B0609020204030204" pitchFamily="49" charset="0"/>
              </a:rPr>
              <a:t>long</a:t>
            </a:r>
            <a:r>
              <a:rPr lang="en-US" dirty="0">
                <a:solidFill>
                  <a:srgbClr val="333333"/>
                </a:solidFill>
                <a:latin typeface="Consolas" panose="020B0609020204030204" pitchFamily="49" charset="0"/>
              </a:rPr>
              <a:t> </a:t>
            </a:r>
            <a:r>
              <a:rPr lang="en-US" dirty="0" err="1" smtClean="0">
                <a:solidFill>
                  <a:srgbClr val="795DA3"/>
                </a:solidFill>
                <a:latin typeface="Consolas" panose="020B0609020204030204" pitchFamily="49" charset="0"/>
              </a:rPr>
              <a:t>SpEWiseSum</a:t>
            </a:r>
            <a:r>
              <a:rPr lang="en-US" dirty="0" smtClean="0">
                <a:solidFill>
                  <a:srgbClr val="333333"/>
                </a:solidFill>
                <a:latin typeface="Consolas" panose="020B0609020204030204" pitchFamily="49" charset="0"/>
              </a:rPr>
              <a:t>(String </a:t>
            </a:r>
            <a:r>
              <a:rPr lang="en-US" dirty="0" err="1">
                <a:solidFill>
                  <a:srgbClr val="333333"/>
                </a:solidFill>
                <a:latin typeface="Consolas" panose="020B0609020204030204" pitchFamily="49" charset="0"/>
              </a:rPr>
              <a:t>Atable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Btable</a:t>
            </a:r>
            <a:r>
              <a:rPr lang="en-US" dirty="0">
                <a:solidFill>
                  <a:srgbClr val="333333"/>
                </a:solidFill>
                <a:latin typeface="Consolas" panose="020B0609020204030204" pitchFamily="49" charset="0"/>
              </a:rPr>
              <a:t>, String </a:t>
            </a:r>
            <a:r>
              <a:rPr lang="en-US" dirty="0" err="1">
                <a:solidFill>
                  <a:srgbClr val="333333"/>
                </a:solidFill>
                <a:latin typeface="Consolas" panose="020B0609020204030204" pitchFamily="49" charset="0"/>
              </a:rPr>
              <a:t>Ctable</a:t>
            </a:r>
            <a:r>
              <a:rPr lang="en-US" dirty="0">
                <a:solidFill>
                  <a:srgbClr val="333333"/>
                </a:solidFill>
                <a:latin typeface="Consolas" panose="020B0609020204030204" pitchFamily="49" charset="0"/>
              </a:rPr>
              <a:t>)</a:t>
            </a:r>
            <a:endParaRPr lang="en-US" dirty="0"/>
          </a:p>
          <a:p>
            <a:r>
              <a:rPr lang="en-US" dirty="0" smtClean="0"/>
              <a:t>…</a:t>
            </a:r>
            <a:endParaRPr lang="en-US" dirty="0"/>
          </a:p>
        </p:txBody>
      </p:sp>
      <p:sp>
        <p:nvSpPr>
          <p:cNvPr id="6" name="TextBox 5"/>
          <p:cNvSpPr txBox="1"/>
          <p:nvPr/>
        </p:nvSpPr>
        <p:spPr>
          <a:xfrm>
            <a:off x="3267075" y="4383603"/>
            <a:ext cx="2994026" cy="830997"/>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400" b="1" dirty="0" smtClean="0"/>
              <a:t>Simple API abstracts the iterator pipeline</a:t>
            </a:r>
            <a:endParaRPr lang="en-US" sz="2400" b="1"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29</a:t>
            </a:fld>
            <a:endParaRPr lang="en-US"/>
          </a:p>
        </p:txBody>
      </p:sp>
    </p:spTree>
    <p:extLst>
      <p:ext uri="{BB962C8B-B14F-4D97-AF65-F5344CB8AC3E}">
        <p14:creationId xmlns:p14="http://schemas.microsoft.com/office/powerpoint/2010/main" val="2416127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Who uses a K-V DB? How?</a:t>
            </a:r>
          </a:p>
        </p:txBody>
      </p:sp>
      <p:sp>
        <p:nvSpPr>
          <p:cNvPr id="7" name="Text Placeholder 6"/>
          <p:cNvSpPr>
            <a:spLocks noGrp="1"/>
          </p:cNvSpPr>
          <p:nvPr>
            <p:ph type="body" sz="quarter" idx="12"/>
          </p:nvPr>
        </p:nvSpPr>
        <p:spPr/>
        <p:txBody>
          <a:bodyPr>
            <a:noAutofit/>
          </a:bodyPr>
          <a:lstStyle/>
          <a:p>
            <a:r>
              <a:rPr lang="en-US" dirty="0" smtClean="0"/>
              <a:t>Basho </a:t>
            </a:r>
            <a:r>
              <a:rPr lang="en-US" dirty="0" err="1" smtClean="0"/>
              <a:t>Riak</a:t>
            </a:r>
            <a:r>
              <a:rPr lang="en-US" dirty="0" smtClean="0"/>
              <a:t> Use Cases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8891073"/>
              </p:ext>
            </p:extLst>
          </p:nvPr>
        </p:nvGraphicFramePr>
        <p:xfrm>
          <a:off x="671757" y="2870947"/>
          <a:ext cx="7376868" cy="2834640"/>
        </p:xfrm>
        <a:graphic>
          <a:graphicData uri="http://schemas.openxmlformats.org/drawingml/2006/table">
            <a:tbl>
              <a:tblPr/>
              <a:tblGrid>
                <a:gridCol w="2052393"/>
                <a:gridCol w="2219325"/>
                <a:gridCol w="3105150"/>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a:effectLst/>
                        </a:rPr>
                        <a:t>Session Data</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Content</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smtClean="0">
                          <a:effectLst/>
                        </a:rPr>
                        <a:t>ID</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fr-FR">
                          <a:effectLst/>
                        </a:rPr>
                        <a:t>Documents, Images, Posts, Videos, Texts, JSON/HTML, etc.</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Advertising</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a:effectLst/>
                        </a:rPr>
                        <a:t>Campaign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a:effectLst/>
                        </a:rPr>
                        <a:t>Ad Content</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Logs</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a:effectLst/>
                        </a:rPr>
                        <a:t>Date</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a:effectLst/>
                        </a:rPr>
                        <a:t>Log File</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Sensor</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dirty="0" smtClean="0">
                          <a:effectLst/>
                        </a:rPr>
                        <a:t>Date/Time</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r>
                        <a:rPr lang="en-US">
                          <a:effectLst/>
                        </a:rPr>
                        <a:t>Sensor Updates</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a:effectLst/>
                        </a:rPr>
                        <a:t>User Data</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lumMod val="40000"/>
                        <a:lumOff val="60000"/>
                      </a:schemeClr>
                    </a:solidFill>
                  </a:tcPr>
                </a:tc>
                <a:tc>
                  <a:txBody>
                    <a:bodyPr/>
                    <a:lstStyle/>
                    <a:p>
                      <a:r>
                        <a:rPr lang="en-US" dirty="0">
                          <a:effectLst/>
                        </a:rPr>
                        <a:t>Login, Email, UUID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lumMod val="40000"/>
                        <a:lumOff val="60000"/>
                      </a:schemeClr>
                    </a:solidFill>
                  </a:tcPr>
                </a:tc>
                <a:tc>
                  <a:txBody>
                    <a:bodyPr/>
                    <a:lstStyle/>
                    <a:p>
                      <a:r>
                        <a:rPr lang="en-US" dirty="0">
                          <a:effectLst/>
                        </a:rPr>
                        <a:t>User Attributes</a:t>
                      </a: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lumMod val="40000"/>
                        <a:lumOff val="60000"/>
                      </a:schemeClr>
                    </a:solidFill>
                  </a:tcPr>
                </a:tc>
              </a:tr>
            </a:tbl>
          </a:graphicData>
        </a:graphic>
      </p:graphicFrame>
      <p:sp>
        <p:nvSpPr>
          <p:cNvPr id="9" name="TextBox 8"/>
          <p:cNvSpPr txBox="1"/>
          <p:nvPr/>
        </p:nvSpPr>
        <p:spPr>
          <a:xfrm>
            <a:off x="671757" y="6402943"/>
            <a:ext cx="2093843" cy="246221"/>
          </a:xfrm>
          <a:prstGeom prst="rect">
            <a:avLst/>
          </a:prstGeom>
          <a:noFill/>
        </p:spPr>
        <p:txBody>
          <a:bodyPr wrap="none" rtlCol="0">
            <a:spAutoFit/>
          </a:bodyPr>
          <a:lstStyle/>
          <a:p>
            <a:r>
              <a:rPr lang="en-US" sz="1000" dirty="0">
                <a:hlinkClick r:id="rId3"/>
              </a:rPr>
              <a:t>http://basho.com/products/riak-kv</a:t>
            </a:r>
            <a:r>
              <a:rPr lang="en-US" sz="1000" dirty="0" smtClean="0">
                <a:hlinkClick r:id="rId3"/>
              </a:rPr>
              <a:t>/</a:t>
            </a:r>
            <a:r>
              <a:rPr lang="en-US" sz="1000" dirty="0" smtClean="0"/>
              <a:t> </a:t>
            </a:r>
            <a:endParaRPr lang="en-US" sz="1000" dirty="0"/>
          </a:p>
        </p:txBody>
      </p:sp>
      <p:sp>
        <p:nvSpPr>
          <p:cNvPr id="10" name="TextBox 9"/>
          <p:cNvSpPr txBox="1"/>
          <p:nvPr/>
        </p:nvSpPr>
        <p:spPr>
          <a:xfrm>
            <a:off x="2575332" y="2291437"/>
            <a:ext cx="5542223" cy="461665"/>
          </a:xfrm>
          <a:prstGeom prst="rect">
            <a:avLst/>
          </a:prstGeom>
          <a:noFill/>
        </p:spPr>
        <p:txBody>
          <a:bodyPr wrap="none" rtlCol="0">
            <a:spAutoFit/>
          </a:bodyPr>
          <a:lstStyle/>
          <a:p>
            <a:r>
              <a:rPr lang="en-US" sz="2400" dirty="0" smtClean="0">
                <a:sym typeface="Wingdings" panose="05000000000000000000" pitchFamily="2" charset="2"/>
              </a:rPr>
              <a:t> </a:t>
            </a:r>
            <a:r>
              <a:rPr lang="en-US" sz="2400" dirty="0" smtClean="0"/>
              <a:t>Find a "natural key" for your application</a:t>
            </a:r>
            <a:endParaRPr lang="en-US" sz="2400"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3</a:t>
            </a:fld>
            <a:endParaRPr lang="en-US"/>
          </a:p>
        </p:txBody>
      </p:sp>
    </p:spTree>
    <p:extLst>
      <p:ext uri="{BB962C8B-B14F-4D97-AF65-F5344CB8AC3E}">
        <p14:creationId xmlns:p14="http://schemas.microsoft.com/office/powerpoint/2010/main" val="2850165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Graphulo Client Functions</a:t>
            </a:r>
            <a:endParaRPr lang="en-US" dirty="0"/>
          </a:p>
        </p:txBody>
      </p:sp>
      <p:sp>
        <p:nvSpPr>
          <p:cNvPr id="5" name="Rectangle 4"/>
          <p:cNvSpPr/>
          <p:nvPr/>
        </p:nvSpPr>
        <p:spPr>
          <a:xfrm>
            <a:off x="600076" y="1736725"/>
            <a:ext cx="8355010" cy="3385542"/>
          </a:xfrm>
          <a:prstGeom prst="rect">
            <a:avLst/>
          </a:prstGeom>
        </p:spPr>
        <p:txBody>
          <a:bodyPr wrap="square">
            <a:spAutoFit/>
          </a:bodyPr>
          <a:lstStyle/>
          <a:p>
            <a:r>
              <a:rPr lang="en-US" dirty="0">
                <a:solidFill>
                  <a:srgbClr val="A71D5D"/>
                </a:solidFill>
                <a:latin typeface="Consolas" panose="020B0609020204030204" pitchFamily="49" charset="0"/>
              </a:rPr>
              <a:t>long</a:t>
            </a:r>
            <a:r>
              <a:rPr lang="en-US" dirty="0">
                <a:solidFill>
                  <a:srgbClr val="333333"/>
                </a:solidFill>
                <a:latin typeface="Consolas" panose="020B0609020204030204" pitchFamily="49" charset="0"/>
              </a:rPr>
              <a:t> </a:t>
            </a:r>
            <a:r>
              <a:rPr lang="en-US" b="1" dirty="0" err="1">
                <a:solidFill>
                  <a:srgbClr val="795DA3"/>
                </a:solidFill>
                <a:latin typeface="Consolas" panose="020B0609020204030204" pitchFamily="49" charset="0"/>
              </a:rPr>
              <a:t>TwoTable</a:t>
            </a:r>
            <a:r>
              <a:rPr lang="en-US" dirty="0" smtClean="0">
                <a:solidFill>
                  <a:srgbClr val="333333"/>
                </a:solidFill>
                <a:latin typeface="Consolas" panose="020B0609020204030204" pitchFamily="49" charset="0"/>
              </a:rPr>
              <a:t>(</a:t>
            </a:r>
          </a:p>
          <a:p>
            <a:r>
              <a:rPr lang="en-US"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String </a:t>
            </a:r>
            <a:r>
              <a:rPr lang="en-US" sz="1600" dirty="0" err="1">
                <a:solidFill>
                  <a:srgbClr val="333333"/>
                </a:solidFill>
                <a:latin typeface="Consolas" panose="020B0609020204030204" pitchFamily="49" charset="0"/>
              </a:rPr>
              <a:t>ATtable</a:t>
            </a:r>
            <a:r>
              <a:rPr lang="en-US" sz="1600" dirty="0">
                <a:solidFill>
                  <a:srgbClr val="333333"/>
                </a:solidFill>
                <a:latin typeface="Consolas" panose="020B0609020204030204" pitchFamily="49" charset="0"/>
              </a:rPr>
              <a:t>, String </a:t>
            </a:r>
            <a:r>
              <a:rPr lang="en-US" sz="1600" dirty="0" err="1">
                <a:solidFill>
                  <a:srgbClr val="333333"/>
                </a:solidFill>
                <a:latin typeface="Consolas" panose="020B0609020204030204" pitchFamily="49" charset="0"/>
              </a:rPr>
              <a:t>Btable</a:t>
            </a:r>
            <a:r>
              <a:rPr lang="en-US" sz="1600" dirty="0">
                <a:solidFill>
                  <a:srgbClr val="333333"/>
                </a:solidFill>
                <a:latin typeface="Consolas" panose="020B0609020204030204" pitchFamily="49" charset="0"/>
              </a:rPr>
              <a:t>, String </a:t>
            </a:r>
            <a:r>
              <a:rPr lang="en-US" sz="1600" dirty="0" err="1">
                <a:solidFill>
                  <a:srgbClr val="333333"/>
                </a:solidFill>
                <a:latin typeface="Consolas" panose="020B0609020204030204" pitchFamily="49" charset="0"/>
              </a:rPr>
              <a:t>Ctable</a:t>
            </a:r>
            <a:r>
              <a:rPr lang="en-US" sz="1600"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String </a:t>
            </a:r>
            <a:r>
              <a:rPr lang="en-US" sz="1600" dirty="0" err="1">
                <a:solidFill>
                  <a:srgbClr val="333333"/>
                </a:solidFill>
                <a:latin typeface="Consolas" panose="020B0609020204030204" pitchFamily="49" charset="0"/>
              </a:rPr>
              <a:t>CTtable</a:t>
            </a:r>
            <a:r>
              <a:rPr lang="en-US" sz="1600" dirty="0" smtClean="0">
                <a:solidFill>
                  <a:srgbClr val="333333"/>
                </a:solidFill>
                <a:latin typeface="Consolas" panose="020B0609020204030204" pitchFamily="49" charset="0"/>
              </a:rPr>
              <a:t>, 	</a:t>
            </a:r>
          </a:p>
          <a:p>
            <a:r>
              <a:rPr lang="en-US" sz="1600" dirty="0">
                <a:solidFill>
                  <a:srgbClr val="333333"/>
                </a:solidFill>
                <a:latin typeface="Consolas" panose="020B0609020204030204" pitchFamily="49" charset="0"/>
              </a:rPr>
              <a:t>	</a:t>
            </a:r>
            <a:r>
              <a:rPr lang="en-US" sz="1600" dirty="0" err="1" smtClean="0">
                <a:solidFill>
                  <a:srgbClr val="A71D5D"/>
                </a:solidFill>
                <a:latin typeface="Consolas" panose="020B0609020204030204" pitchFamily="49" charset="0"/>
              </a:rPr>
              <a:t>int</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BScanIteratorPriority</a:t>
            </a:r>
            <a:r>
              <a:rPr lang="en-US" sz="1600" dirty="0" smtClean="0">
                <a:solidFill>
                  <a:srgbClr val="333333"/>
                </a:solidFill>
                <a:latin typeface="Consolas" panose="020B0609020204030204" pitchFamily="49" charset="0"/>
              </a:rPr>
              <a:t>, </a:t>
            </a:r>
            <a:r>
              <a:rPr lang="en-US" sz="1600" dirty="0" err="1" smtClean="0">
                <a:solidFill>
                  <a:srgbClr val="333333"/>
                </a:solidFill>
                <a:latin typeface="Consolas" panose="020B0609020204030204" pitchFamily="49" charset="0"/>
              </a:rPr>
              <a:t>TwoTableIterator.DOTMODE</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dotmode</a:t>
            </a:r>
            <a:r>
              <a:rPr lang="en-US" sz="1600" dirty="0">
                <a:solidFill>
                  <a:srgbClr val="333333"/>
                </a:solidFill>
                <a:latin typeface="Consolas" panose="020B0609020204030204" pitchFamily="49" charset="0"/>
              </a:rPr>
              <a:t>, </a:t>
            </a:r>
            <a:endParaRPr lang="en-US" sz="1600" dirty="0" smtClean="0">
              <a:solidFill>
                <a:srgbClr val="333333"/>
              </a:solidFill>
              <a:latin typeface="Consolas" panose="020B0609020204030204" pitchFamily="49" charset="0"/>
            </a:endParaRPr>
          </a:p>
          <a:p>
            <a:r>
              <a:rPr lang="en-US" sz="1600" dirty="0">
                <a:solidFill>
                  <a:srgbClr val="333333"/>
                </a:solidFill>
                <a:latin typeface="Consolas" panose="020B0609020204030204" pitchFamily="49" charset="0"/>
              </a:rPr>
              <a:t>	</a:t>
            </a:r>
            <a:r>
              <a:rPr lang="en-US" sz="1600" dirty="0" smtClean="0">
                <a:solidFill>
                  <a:srgbClr val="A71D5D"/>
                </a:solidFill>
                <a:latin typeface="Consolas" panose="020B0609020204030204" pitchFamily="49" charset="0"/>
              </a:rPr>
              <a:t>Map&lt;</a:t>
            </a:r>
            <a:r>
              <a:rPr lang="en-US" sz="1600" dirty="0" smtClean="0">
                <a:solidFill>
                  <a:srgbClr val="333333"/>
                </a:solidFill>
                <a:latin typeface="Consolas" panose="020B0609020204030204" pitchFamily="49" charset="0"/>
              </a:rPr>
              <a:t>String</a:t>
            </a:r>
            <a:r>
              <a:rPr lang="en-US" sz="1600" dirty="0">
                <a:solidFill>
                  <a:srgbClr val="A71D5D"/>
                </a:solidFill>
                <a:latin typeface="Consolas" panose="020B0609020204030204" pitchFamily="49" charset="0"/>
              </a:rPr>
              <a:t>, </a:t>
            </a:r>
            <a:r>
              <a:rPr lang="en-US" sz="1600" dirty="0">
                <a:solidFill>
                  <a:srgbClr val="333333"/>
                </a:solidFill>
                <a:latin typeface="Consolas" panose="020B0609020204030204" pitchFamily="49" charset="0"/>
              </a:rPr>
              <a:t>String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optsTT</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IteratorSetting</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plusOp</a:t>
            </a:r>
            <a:r>
              <a:rPr lang="en-US" sz="1600" dirty="0" smtClean="0">
                <a:solidFill>
                  <a:srgbClr val="333333"/>
                </a:solidFill>
                <a:latin typeface="Consolas" panose="020B0609020204030204" pitchFamily="49" charset="0"/>
              </a:rPr>
              <a:t>,</a:t>
            </a:r>
            <a:r>
              <a:rPr lang="en-US" sz="1600" dirty="0">
                <a:solidFill>
                  <a:srgbClr val="333333"/>
                </a:solidFill>
                <a:latin typeface="Consolas" panose="020B0609020204030204" pitchFamily="49" charset="0"/>
              </a:rPr>
              <a:t> </a:t>
            </a:r>
            <a:endParaRPr lang="en-US" sz="1600" dirty="0" smtClean="0">
              <a:solidFill>
                <a:srgbClr val="333333"/>
              </a:solidFill>
              <a:latin typeface="Consolas" panose="020B0609020204030204" pitchFamily="49" charset="0"/>
            </a:endParaRPr>
          </a:p>
          <a:p>
            <a:r>
              <a:rPr lang="en-US" sz="1600"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String </a:t>
            </a:r>
            <a:r>
              <a:rPr lang="en-US" sz="1600" dirty="0" err="1">
                <a:solidFill>
                  <a:srgbClr val="333333"/>
                </a:solidFill>
                <a:latin typeface="Consolas" panose="020B0609020204030204" pitchFamily="49" charset="0"/>
              </a:rPr>
              <a:t>rowFilter</a:t>
            </a:r>
            <a:r>
              <a:rPr lang="en-US" sz="1600" dirty="0" smtClean="0">
                <a:solidFill>
                  <a:srgbClr val="333333"/>
                </a:solidFill>
                <a:latin typeface="Consolas" panose="020B0609020204030204" pitchFamily="49" charset="0"/>
              </a:rPr>
              <a:t>,</a:t>
            </a:r>
            <a:r>
              <a:rPr lang="en-US" sz="1600" dirty="0">
                <a:solidFill>
                  <a:srgbClr val="333333"/>
                </a:solidFill>
                <a:latin typeface="Consolas" panose="020B0609020204030204" pitchFamily="49" charset="0"/>
              </a:rPr>
              <a:t> String </a:t>
            </a:r>
            <a:r>
              <a:rPr lang="en-US" sz="1600" dirty="0" err="1">
                <a:solidFill>
                  <a:srgbClr val="333333"/>
                </a:solidFill>
                <a:latin typeface="Consolas" panose="020B0609020204030204" pitchFamily="49" charset="0"/>
              </a:rPr>
              <a:t>colFilterAT</a:t>
            </a:r>
            <a:r>
              <a:rPr lang="en-US" sz="1600" dirty="0">
                <a:solidFill>
                  <a:srgbClr val="333333"/>
                </a:solidFill>
                <a:latin typeface="Consolas" panose="020B0609020204030204" pitchFamily="49" charset="0"/>
              </a:rPr>
              <a:t>, String </a:t>
            </a:r>
            <a:r>
              <a:rPr lang="en-US" sz="1600" dirty="0" err="1">
                <a:solidFill>
                  <a:srgbClr val="333333"/>
                </a:solidFill>
                <a:latin typeface="Consolas" panose="020B0609020204030204" pitchFamily="49" charset="0"/>
              </a:rPr>
              <a:t>colFilterB</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endParaRPr lang="en-US" sz="1600" dirty="0" smtClean="0">
              <a:solidFill>
                <a:srgbClr val="A71D5D"/>
              </a:solidFill>
              <a:latin typeface="Consolas" panose="020B0609020204030204" pitchFamily="49" charset="0"/>
            </a:endParaRPr>
          </a:p>
          <a:p>
            <a:r>
              <a:rPr lang="en-US" sz="1600" dirty="0">
                <a:solidFill>
                  <a:srgbClr val="A71D5D"/>
                </a:solidFill>
                <a:latin typeface="Consolas" panose="020B0609020204030204" pitchFamily="49" charset="0"/>
              </a:rPr>
              <a:t>	</a:t>
            </a:r>
            <a:r>
              <a:rPr lang="en-US" sz="1600" dirty="0" err="1" smtClean="0">
                <a:solidFill>
                  <a:srgbClr val="A71D5D"/>
                </a:solidFill>
                <a:latin typeface="Consolas" panose="020B0609020204030204" pitchFamily="49" charset="0"/>
              </a:rPr>
              <a:t>boolean</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emitNoMatchA</a:t>
            </a:r>
            <a:r>
              <a:rPr lang="en-US" sz="1600" dirty="0">
                <a:solidFill>
                  <a:srgbClr val="333333"/>
                </a:solidFill>
                <a:latin typeface="Consolas" panose="020B0609020204030204" pitchFamily="49" charset="0"/>
              </a:rPr>
              <a:t>, </a:t>
            </a:r>
            <a:r>
              <a:rPr lang="en-US" sz="1600" dirty="0" err="1">
                <a:solidFill>
                  <a:srgbClr val="A71D5D"/>
                </a:solidFill>
                <a:latin typeface="Consolas" panose="020B0609020204030204" pitchFamily="49" charset="0"/>
              </a:rPr>
              <a:t>boolean</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emitNoMatchB</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endParaRPr lang="en-US" sz="1600" dirty="0" smtClean="0">
              <a:solidFill>
                <a:srgbClr val="A71D5D"/>
              </a:solidFill>
              <a:latin typeface="Consolas" panose="020B0609020204030204" pitchFamily="49" charset="0"/>
            </a:endParaRPr>
          </a:p>
          <a:p>
            <a:r>
              <a:rPr lang="en-US" sz="1600" dirty="0">
                <a:solidFill>
                  <a:srgbClr val="A71D5D"/>
                </a:solidFill>
                <a:latin typeface="Consolas" panose="020B0609020204030204" pitchFamily="49" charset="0"/>
              </a:rPr>
              <a:t>	</a:t>
            </a:r>
            <a:r>
              <a:rPr lang="en-US" sz="1600" dirty="0" smtClean="0">
                <a:solidFill>
                  <a:srgbClr val="A71D5D"/>
                </a:solidFill>
                <a:latin typeface="Consolas" panose="020B0609020204030204" pitchFamily="49" charset="0"/>
              </a:rPr>
              <a:t>List&lt;</a:t>
            </a:r>
            <a:r>
              <a:rPr lang="en-US" sz="1600" dirty="0" err="1" smtClean="0">
                <a:solidFill>
                  <a:srgbClr val="333333"/>
                </a:solidFill>
                <a:latin typeface="Consolas" panose="020B0609020204030204" pitchFamily="49" charset="0"/>
              </a:rPr>
              <a:t>IteratorSetting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iteratorsBeforeA</a:t>
            </a:r>
            <a:r>
              <a:rPr lang="en-US" sz="1600" dirty="0">
                <a:solidFill>
                  <a:srgbClr val="333333"/>
                </a:solidFill>
                <a:latin typeface="Consolas" panose="020B0609020204030204" pitchFamily="49" charset="0"/>
              </a:rPr>
              <a:t>, </a:t>
            </a:r>
            <a:endParaRPr lang="en-US" sz="1600" dirty="0" smtClean="0">
              <a:solidFill>
                <a:srgbClr val="333333"/>
              </a:solidFill>
              <a:latin typeface="Consolas" panose="020B0609020204030204" pitchFamily="49" charset="0"/>
            </a:endParaRPr>
          </a:p>
          <a:p>
            <a:r>
              <a:rPr lang="en-US" sz="1600" dirty="0">
                <a:solidFill>
                  <a:srgbClr val="333333"/>
                </a:solidFill>
                <a:latin typeface="Consolas" panose="020B0609020204030204" pitchFamily="49" charset="0"/>
              </a:rPr>
              <a:t>	</a:t>
            </a:r>
            <a:r>
              <a:rPr lang="en-US" sz="1600" dirty="0" smtClean="0">
                <a:solidFill>
                  <a:srgbClr val="A71D5D"/>
                </a:solidFill>
                <a:latin typeface="Consolas" panose="020B0609020204030204" pitchFamily="49" charset="0"/>
              </a:rPr>
              <a:t>List&lt;</a:t>
            </a:r>
            <a:r>
              <a:rPr lang="en-US" sz="1600" dirty="0" err="1" smtClean="0">
                <a:solidFill>
                  <a:srgbClr val="333333"/>
                </a:solidFill>
                <a:latin typeface="Consolas" panose="020B0609020204030204" pitchFamily="49" charset="0"/>
              </a:rPr>
              <a:t>IteratorSetting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iteratorsBeforeB</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endParaRPr lang="en-US" sz="1600" dirty="0" smtClean="0">
              <a:solidFill>
                <a:srgbClr val="A71D5D"/>
              </a:solidFill>
              <a:latin typeface="Consolas" panose="020B0609020204030204" pitchFamily="49" charset="0"/>
            </a:endParaRPr>
          </a:p>
          <a:p>
            <a:r>
              <a:rPr lang="en-US" sz="1600" dirty="0">
                <a:solidFill>
                  <a:srgbClr val="A71D5D"/>
                </a:solidFill>
                <a:latin typeface="Consolas" panose="020B0609020204030204" pitchFamily="49" charset="0"/>
              </a:rPr>
              <a:t>	</a:t>
            </a:r>
            <a:r>
              <a:rPr lang="en-US" sz="1600" dirty="0" smtClean="0">
                <a:solidFill>
                  <a:srgbClr val="A71D5D"/>
                </a:solidFill>
                <a:latin typeface="Consolas" panose="020B0609020204030204" pitchFamily="49" charset="0"/>
              </a:rPr>
              <a:t>List&lt;</a:t>
            </a:r>
            <a:r>
              <a:rPr lang="en-US" sz="1600" dirty="0" err="1" smtClean="0">
                <a:solidFill>
                  <a:srgbClr val="333333"/>
                </a:solidFill>
                <a:latin typeface="Consolas" panose="020B0609020204030204" pitchFamily="49" charset="0"/>
              </a:rPr>
              <a:t>IteratorSetting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iteratorsAfterTwoTable</a:t>
            </a:r>
            <a:r>
              <a:rPr lang="en-US" sz="1600" dirty="0" smtClean="0">
                <a:solidFill>
                  <a:srgbClr val="333333"/>
                </a:solidFill>
                <a:latin typeface="Consolas" panose="020B0609020204030204" pitchFamily="49" charset="0"/>
              </a:rPr>
              <a:t>,</a:t>
            </a:r>
            <a:r>
              <a:rPr lang="en-US" sz="1600" dirty="0">
                <a:solidFill>
                  <a:srgbClr val="333333"/>
                </a:solidFill>
                <a:latin typeface="Consolas" panose="020B0609020204030204" pitchFamily="49" charset="0"/>
              </a:rPr>
              <a:t> </a:t>
            </a:r>
            <a:endParaRPr lang="en-US" sz="1600" dirty="0" smtClean="0">
              <a:solidFill>
                <a:srgbClr val="333333"/>
              </a:solidFill>
              <a:latin typeface="Consolas" panose="020B0609020204030204" pitchFamily="49" charset="0"/>
            </a:endParaRPr>
          </a:p>
          <a:p>
            <a:r>
              <a:rPr lang="en-US" sz="1600"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Reducer </a:t>
            </a:r>
            <a:r>
              <a:rPr lang="en-US" sz="1600" dirty="0" err="1">
                <a:solidFill>
                  <a:srgbClr val="333333"/>
                </a:solidFill>
                <a:latin typeface="Consolas" panose="020B0609020204030204" pitchFamily="49" charset="0"/>
              </a:rPr>
              <a:t>reducer</a:t>
            </a:r>
            <a:r>
              <a:rPr lang="en-US" sz="1600" dirty="0">
                <a:solidFill>
                  <a:srgbClr val="333333"/>
                </a:solidFill>
                <a:latin typeface="Consolas" panose="020B0609020204030204" pitchFamily="49" charset="0"/>
              </a:rPr>
              <a:t>, </a:t>
            </a:r>
            <a:r>
              <a:rPr lang="en-US" sz="1600" dirty="0">
                <a:solidFill>
                  <a:srgbClr val="A71D5D"/>
                </a:solidFill>
                <a:latin typeface="Consolas" panose="020B0609020204030204" pitchFamily="49" charset="0"/>
              </a:rPr>
              <a:t>Map&lt;</a:t>
            </a:r>
            <a:r>
              <a:rPr lang="en-US" sz="1600" dirty="0">
                <a:solidFill>
                  <a:srgbClr val="333333"/>
                </a:solidFill>
                <a:latin typeface="Consolas" panose="020B0609020204030204" pitchFamily="49" charset="0"/>
              </a:rPr>
              <a:t>String</a:t>
            </a:r>
            <a:r>
              <a:rPr lang="en-US" sz="1600" dirty="0">
                <a:solidFill>
                  <a:srgbClr val="A71D5D"/>
                </a:solidFill>
                <a:latin typeface="Consolas" panose="020B0609020204030204" pitchFamily="49" charset="0"/>
              </a:rPr>
              <a:t>, </a:t>
            </a:r>
            <a:r>
              <a:rPr lang="en-US" sz="1600" dirty="0">
                <a:solidFill>
                  <a:srgbClr val="333333"/>
                </a:solidFill>
                <a:latin typeface="Consolas" panose="020B0609020204030204" pitchFamily="49" charset="0"/>
              </a:rPr>
              <a:t>String</a:t>
            </a:r>
            <a:r>
              <a:rPr lang="en-US" sz="1600" dirty="0">
                <a:solidFill>
                  <a:srgbClr val="A71D5D"/>
                </a:solidFill>
                <a:latin typeface="Consolas" panose="020B0609020204030204" pitchFamily="49" charset="0"/>
              </a:rPr>
              <a:t>&gt;</a:t>
            </a:r>
            <a:r>
              <a:rPr lang="en-US" sz="1600" dirty="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reducerOpts</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endParaRPr lang="en-US" sz="1600" dirty="0" smtClean="0">
              <a:solidFill>
                <a:srgbClr val="A71D5D"/>
              </a:solidFill>
              <a:latin typeface="Consolas" panose="020B0609020204030204" pitchFamily="49" charset="0"/>
            </a:endParaRPr>
          </a:p>
          <a:p>
            <a:r>
              <a:rPr lang="en-US" sz="1600" dirty="0">
                <a:solidFill>
                  <a:srgbClr val="A71D5D"/>
                </a:solidFill>
                <a:latin typeface="Consolas" panose="020B0609020204030204" pitchFamily="49" charset="0"/>
              </a:rPr>
              <a:t>	</a:t>
            </a:r>
            <a:r>
              <a:rPr lang="en-US" sz="1600" dirty="0" err="1" smtClean="0">
                <a:solidFill>
                  <a:srgbClr val="A71D5D"/>
                </a:solidFill>
                <a:latin typeface="Consolas" panose="020B0609020204030204" pitchFamily="49" charset="0"/>
              </a:rPr>
              <a:t>int</a:t>
            </a:r>
            <a:r>
              <a:rPr lang="en-US" sz="1600" dirty="0" smtClean="0">
                <a:solidFill>
                  <a:srgbClr val="333333"/>
                </a:solidFill>
                <a:latin typeface="Consolas" panose="020B0609020204030204" pitchFamily="49" charset="0"/>
              </a:rPr>
              <a:t> </a:t>
            </a:r>
            <a:r>
              <a:rPr lang="en-US" sz="1600" dirty="0" err="1">
                <a:solidFill>
                  <a:srgbClr val="333333"/>
                </a:solidFill>
                <a:latin typeface="Consolas" panose="020B0609020204030204" pitchFamily="49" charset="0"/>
              </a:rPr>
              <a:t>numEntriesCheckpoint</a:t>
            </a:r>
            <a:r>
              <a:rPr lang="en-US" sz="1600" dirty="0" smtClean="0">
                <a:solidFill>
                  <a:srgbClr val="333333"/>
                </a:solidFill>
                <a:latin typeface="Consolas" panose="020B0609020204030204" pitchFamily="49" charset="0"/>
              </a:rPr>
              <a:t>,</a:t>
            </a:r>
            <a:r>
              <a:rPr lang="en-US" sz="1600" dirty="0">
                <a:solidFill>
                  <a:srgbClr val="333333"/>
                </a:solidFill>
                <a:latin typeface="Consolas" panose="020B0609020204030204" pitchFamily="49" charset="0"/>
              </a:rPr>
              <a:t> Authorizations </a:t>
            </a:r>
            <a:r>
              <a:rPr lang="en-US" sz="1600" dirty="0" err="1">
                <a:solidFill>
                  <a:srgbClr val="333333"/>
                </a:solidFill>
                <a:latin typeface="Consolas" panose="020B0609020204030204" pitchFamily="49" charset="0"/>
              </a:rPr>
              <a:t>ATauthorizations</a:t>
            </a:r>
            <a:r>
              <a:rPr lang="en-US" sz="1600" dirty="0">
                <a:solidFill>
                  <a:srgbClr val="333333"/>
                </a:solidFill>
                <a:latin typeface="Consolas" panose="020B0609020204030204" pitchFamily="49" charset="0"/>
              </a:rPr>
              <a:t>, </a:t>
            </a:r>
            <a:r>
              <a:rPr lang="en-US" sz="1600" dirty="0" smtClean="0">
                <a:solidFill>
                  <a:srgbClr val="333333"/>
                </a:solidFill>
                <a:latin typeface="Consolas" panose="020B0609020204030204" pitchFamily="49" charset="0"/>
              </a:rPr>
              <a:t>	Authorizations </a:t>
            </a:r>
            <a:r>
              <a:rPr lang="en-US" sz="1600" dirty="0" err="1">
                <a:solidFill>
                  <a:srgbClr val="333333"/>
                </a:solidFill>
                <a:latin typeface="Consolas" panose="020B0609020204030204" pitchFamily="49" charset="0"/>
              </a:rPr>
              <a:t>Bauthorizations</a:t>
            </a:r>
            <a:r>
              <a:rPr lang="en-US" sz="1600" dirty="0" smtClean="0">
                <a:solidFill>
                  <a:srgbClr val="333333"/>
                </a:solidFill>
                <a:latin typeface="Consolas" panose="020B0609020204030204" pitchFamily="49" charset="0"/>
              </a:rPr>
              <a:t>,</a:t>
            </a:r>
            <a:r>
              <a:rPr lang="en-US" sz="1600" dirty="0">
                <a:solidFill>
                  <a:srgbClr val="A71D5D"/>
                </a:solidFill>
                <a:latin typeface="Consolas" panose="020B0609020204030204" pitchFamily="49" charset="0"/>
              </a:rPr>
              <a:t> </a:t>
            </a:r>
            <a:r>
              <a:rPr lang="en-US" sz="1600" dirty="0" err="1">
                <a:solidFill>
                  <a:srgbClr val="A71D5D"/>
                </a:solidFill>
                <a:latin typeface="Consolas" panose="020B0609020204030204" pitchFamily="49" charset="0"/>
              </a:rPr>
              <a:t>int</a:t>
            </a:r>
            <a:r>
              <a:rPr lang="en-US" sz="1600" dirty="0">
                <a:solidFill>
                  <a:srgbClr val="333333"/>
                </a:solidFill>
                <a:latin typeface="Consolas" panose="020B0609020204030204" pitchFamily="49" charset="0"/>
              </a:rPr>
              <a:t> </a:t>
            </a:r>
            <a:r>
              <a:rPr lang="en-US" sz="1600" dirty="0" err="1" smtClean="0">
                <a:solidFill>
                  <a:srgbClr val="333333"/>
                </a:solidFill>
                <a:latin typeface="Consolas" panose="020B0609020204030204" pitchFamily="49" charset="0"/>
              </a:rPr>
              <a:t>batchWriterThreads</a:t>
            </a:r>
            <a:endParaRPr lang="en-US" sz="1600" dirty="0" smtClean="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a:t>
            </a:r>
          </a:p>
        </p:txBody>
      </p:sp>
      <p:sp>
        <p:nvSpPr>
          <p:cNvPr id="13" name="TextBox 12"/>
          <p:cNvSpPr txBox="1"/>
          <p:nvPr/>
        </p:nvSpPr>
        <p:spPr>
          <a:xfrm>
            <a:off x="3267075" y="5122267"/>
            <a:ext cx="2994026" cy="830997"/>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400" b="1" dirty="0" smtClean="0"/>
              <a:t>Full control </a:t>
            </a:r>
          </a:p>
          <a:p>
            <a:pPr algn="ctr"/>
            <a:r>
              <a:rPr lang="en-US" sz="2400" b="1" dirty="0" smtClean="0"/>
              <a:t>when you need it</a:t>
            </a:r>
            <a:endParaRPr lang="en-US" sz="2400" b="1"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30</a:t>
            </a:fld>
            <a:endParaRPr lang="en-US"/>
          </a:p>
        </p:txBody>
      </p:sp>
    </p:spTree>
    <p:extLst>
      <p:ext uri="{BB962C8B-B14F-4D97-AF65-F5344CB8AC3E}">
        <p14:creationId xmlns:p14="http://schemas.microsoft.com/office/powerpoint/2010/main" val="5659327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Graphulo’s </a:t>
            </a:r>
            <a:r>
              <a:rPr lang="en-US" dirty="0" err="1" smtClean="0"/>
              <a:t>TwoTable</a:t>
            </a:r>
            <a:r>
              <a:rPr lang="en-US" dirty="0" smtClean="0"/>
              <a:t> Pipeline</a:t>
            </a:r>
            <a:endParaRPr lang="en-US" dirty="0"/>
          </a:p>
        </p:txBody>
      </p:sp>
      <p:pic>
        <p:nvPicPr>
          <p:cNvPr id="3" name="Picture 2"/>
          <p:cNvPicPr>
            <a:picLocks noChangeAspect="1"/>
          </p:cNvPicPr>
          <p:nvPr/>
        </p:nvPicPr>
        <p:blipFill>
          <a:blip r:embed="rId3"/>
          <a:stretch>
            <a:fillRect/>
          </a:stretch>
        </p:blipFill>
        <p:spPr>
          <a:xfrm>
            <a:off x="671757" y="1614109"/>
            <a:ext cx="6614901" cy="4406445"/>
          </a:xfrm>
          <a:prstGeom prst="rect">
            <a:avLst/>
          </a:prstGeom>
        </p:spPr>
      </p:pic>
      <p:pic>
        <p:nvPicPr>
          <p:cNvPr id="5" name="Chart Placeholder 3"/>
          <p:cNvPicPr>
            <a:picLocks noGrp="1" noChangeAspect="1"/>
          </p:cNvPicPr>
          <p:nvPr>
            <p:ph type="chart" sz="quarter" idx="12"/>
          </p:nvPr>
        </p:nvPicPr>
        <p:blipFill rotWithShape="1">
          <a:blip r:embed="rId4"/>
          <a:srcRect r="69484"/>
          <a:stretch/>
        </p:blipFill>
        <p:spPr>
          <a:xfrm>
            <a:off x="6527801" y="1363508"/>
            <a:ext cx="2328618" cy="3145702"/>
          </a:xfrm>
          <a:prstGeom prst="rect">
            <a:avLst/>
          </a:prstGeom>
        </p:spPr>
      </p:pic>
      <p:sp>
        <p:nvSpPr>
          <p:cNvPr id="4" name="Slide Number Placeholder 3"/>
          <p:cNvSpPr>
            <a:spLocks noGrp="1"/>
          </p:cNvSpPr>
          <p:nvPr>
            <p:ph type="sldNum" sz="quarter" idx="4"/>
          </p:nvPr>
        </p:nvSpPr>
        <p:spPr/>
        <p:txBody>
          <a:bodyPr/>
          <a:lstStyle/>
          <a:p>
            <a:fld id="{71669833-F6D1-4A24-9E2B-B954F35C4C41}" type="slidenum">
              <a:rPr lang="en-US" smtClean="0"/>
              <a:pPr/>
              <a:t>31</a:t>
            </a:fld>
            <a:endParaRPr lang="en-US"/>
          </a:p>
        </p:txBody>
      </p:sp>
    </p:spTree>
    <p:extLst>
      <p:ext uri="{BB962C8B-B14F-4D97-AF65-F5344CB8AC3E}">
        <p14:creationId xmlns:p14="http://schemas.microsoft.com/office/powerpoint/2010/main" val="9816598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1757" y="1167124"/>
            <a:ext cx="7643568" cy="2641756"/>
          </a:xfrm>
        </p:spPr>
        <p:txBody>
          <a:bodyPr>
            <a:normAutofit/>
          </a:bodyPr>
          <a:lstStyle/>
          <a:p>
            <a:r>
              <a:rPr lang="en-US" dirty="0" smtClean="0"/>
              <a:t>Evaluating Graphulo</a:t>
            </a:r>
            <a:endParaRPr lang="en-US" dirty="0"/>
          </a:p>
        </p:txBody>
      </p:sp>
      <p:sp>
        <p:nvSpPr>
          <p:cNvPr id="6" name="TextBox 5"/>
          <p:cNvSpPr txBox="1"/>
          <p:nvPr/>
        </p:nvSpPr>
        <p:spPr>
          <a:xfrm>
            <a:off x="671757" y="4339709"/>
            <a:ext cx="6066597" cy="400110"/>
          </a:xfrm>
          <a:prstGeom prst="rect">
            <a:avLst/>
          </a:prstGeom>
          <a:noFill/>
        </p:spPr>
        <p:txBody>
          <a:bodyPr wrap="none" rtlCol="0">
            <a:spAutoFit/>
          </a:bodyPr>
          <a:lstStyle/>
          <a:p>
            <a:r>
              <a:rPr lang="en-US" sz="2000" dirty="0" smtClean="0"/>
              <a:t>When is it better to use Graphulo vs. an external system?</a:t>
            </a:r>
            <a:endParaRPr lang="en-US" sz="2000" dirty="0"/>
          </a:p>
        </p:txBody>
      </p:sp>
    </p:spTree>
    <p:extLst>
      <p:ext uri="{BB962C8B-B14F-4D97-AF65-F5344CB8AC3E}">
        <p14:creationId xmlns:p14="http://schemas.microsoft.com/office/powerpoint/2010/main" val="7238064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dirty="0" smtClean="0"/>
              <a:t>Past Experiments</a:t>
            </a:r>
            <a:endParaRPr lang="en-US" dirty="0"/>
          </a:p>
        </p:txBody>
      </p:sp>
      <p:sp>
        <p:nvSpPr>
          <p:cNvPr id="11" name="Text Placeholder 10"/>
          <p:cNvSpPr>
            <a:spLocks noGrp="1"/>
          </p:cNvSpPr>
          <p:nvPr>
            <p:ph type="body" sz="quarter" idx="11"/>
          </p:nvPr>
        </p:nvSpPr>
        <p:spPr>
          <a:xfrm>
            <a:off x="659305" y="1710638"/>
            <a:ext cx="8197114" cy="4645711"/>
          </a:xfrm>
        </p:spPr>
        <p:txBody>
          <a:bodyPr/>
          <a:lstStyle/>
          <a:p>
            <a:pPr marL="0" indent="0">
              <a:buNone/>
            </a:pPr>
            <a:r>
              <a:rPr lang="en-US" dirty="0" smtClean="0"/>
              <a:t>Compare Graphulo to </a:t>
            </a:r>
          </a:p>
          <a:p>
            <a:r>
              <a:rPr lang="en-US" dirty="0" smtClean="0"/>
              <a:t>Single-node in-memory matrix libraries</a:t>
            </a:r>
          </a:p>
          <a:p>
            <a:pPr lvl="1"/>
            <a:r>
              <a:rPr lang="en-US" dirty="0" smtClean="0"/>
              <a:t>D4M Sparse matrix library (MATLAB)</a:t>
            </a:r>
          </a:p>
          <a:p>
            <a:pPr lvl="1"/>
            <a:r>
              <a:rPr lang="en-US" dirty="0" smtClean="0"/>
              <a:t>MTJ Dense matrix library (Java)</a:t>
            </a:r>
          </a:p>
          <a:p>
            <a:r>
              <a:rPr lang="en-US" dirty="0" smtClean="0"/>
              <a:t>Itself</a:t>
            </a:r>
          </a:p>
          <a:p>
            <a:pPr lvl="1"/>
            <a:r>
              <a:rPr lang="en-US" dirty="0" smtClean="0"/>
              <a:t>Benchmark of Graphulo scalability with cluster size</a:t>
            </a:r>
          </a:p>
        </p:txBody>
      </p:sp>
      <p:sp>
        <p:nvSpPr>
          <p:cNvPr id="2" name="Slide Number Placeholder 1"/>
          <p:cNvSpPr>
            <a:spLocks noGrp="1"/>
          </p:cNvSpPr>
          <p:nvPr>
            <p:ph type="sldNum" sz="quarter" idx="4"/>
          </p:nvPr>
        </p:nvSpPr>
        <p:spPr/>
        <p:txBody>
          <a:bodyPr/>
          <a:lstStyle/>
          <a:p>
            <a:fld id="{71669833-F6D1-4A24-9E2B-B954F35C4C41}" type="slidenum">
              <a:rPr lang="en-US" smtClean="0"/>
              <a:pPr/>
              <a:t>33</a:t>
            </a:fld>
            <a:endParaRPr lang="en-US"/>
          </a:p>
        </p:txBody>
      </p:sp>
    </p:spTree>
    <p:extLst>
      <p:ext uri="{BB962C8B-B14F-4D97-AF65-F5344CB8AC3E}">
        <p14:creationId xmlns:p14="http://schemas.microsoft.com/office/powerpoint/2010/main" val="35337147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Past </a:t>
            </a:r>
            <a:r>
              <a:rPr lang="en-US" dirty="0" err="1" smtClean="0"/>
              <a:t>Exp</a:t>
            </a:r>
            <a:r>
              <a:rPr lang="en-US" dirty="0" smtClean="0"/>
              <a:t>: </a:t>
            </a:r>
            <a:r>
              <a:rPr lang="en-US" dirty="0" err="1" smtClean="0"/>
              <a:t>MxM</a:t>
            </a:r>
            <a:r>
              <a:rPr lang="en-US" dirty="0" smtClean="0"/>
              <a:t> Graphulo vs. D4M</a:t>
            </a:r>
            <a:endParaRPr lang="en-US" dirty="0"/>
          </a:p>
        </p:txBody>
      </p:sp>
      <p:pic>
        <p:nvPicPr>
          <p:cNvPr id="10" name="Chart Placeholder 9"/>
          <p:cNvPicPr>
            <a:picLocks noGrp="1" noChangeAspect="1"/>
          </p:cNvPicPr>
          <p:nvPr>
            <p:ph type="chart" sz="quarter" idx="12"/>
          </p:nvPr>
        </p:nvPicPr>
        <p:blipFill>
          <a:blip r:embed="rId3"/>
          <a:stretch>
            <a:fillRect/>
          </a:stretch>
        </p:blipFill>
        <p:spPr>
          <a:xfrm>
            <a:off x="508689" y="305276"/>
            <a:ext cx="8126624" cy="4969184"/>
          </a:xfrm>
          <a:prstGeom prst="rect">
            <a:avLst/>
          </a:prstGeom>
        </p:spPr>
      </p:pic>
      <p:sp>
        <p:nvSpPr>
          <p:cNvPr id="13" name="Rounded Rectangle 12"/>
          <p:cNvSpPr/>
          <p:nvPr/>
        </p:nvSpPr>
        <p:spPr>
          <a:xfrm>
            <a:off x="7234237" y="1429742"/>
            <a:ext cx="1266825" cy="647700"/>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effectLst>
            <a:outerShdw blurRad="50800" dist="38100" dir="2700000" algn="tl" rotWithShape="0">
              <a:prstClr val="black">
                <a:alpha val="40000"/>
              </a:prstClr>
            </a:outerShdw>
          </a:effectLst>
          <a:scene3d>
            <a:camera prst="isometricLeftDown">
              <a:rot lat="1800000" lon="24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4B2E83"/>
                </a:solidFill>
                <a:latin typeface="Open Sans"/>
                <a:cs typeface="Open Sans"/>
              </a:rPr>
              <a:t>2015</a:t>
            </a:r>
          </a:p>
          <a:p>
            <a:pPr algn="ctr"/>
            <a:r>
              <a:rPr lang="en-US" b="1" dirty="0" smtClean="0">
                <a:solidFill>
                  <a:srgbClr val="4B2E83"/>
                </a:solidFill>
                <a:latin typeface="Open Sans"/>
                <a:cs typeface="Open Sans"/>
              </a:rPr>
              <a:t>HPEC</a:t>
            </a:r>
            <a:endParaRPr lang="en-US" b="1" dirty="0">
              <a:solidFill>
                <a:srgbClr val="4B2E83"/>
              </a:solidFill>
              <a:latin typeface="Open Sans"/>
              <a:cs typeface="Open Sans"/>
            </a:endParaRPr>
          </a:p>
        </p:txBody>
      </p:sp>
      <p:sp>
        <p:nvSpPr>
          <p:cNvPr id="17" name="Rectangle 16"/>
          <p:cNvSpPr/>
          <p:nvPr/>
        </p:nvSpPr>
        <p:spPr>
          <a:xfrm>
            <a:off x="1928813" y="3801805"/>
            <a:ext cx="5670550" cy="2554545"/>
          </a:xfrm>
          <a:prstGeom prst="rect">
            <a:avLst/>
          </a:prstGeom>
          <a:solidFill>
            <a:schemeClr val="bg1">
              <a:lumMod val="20000"/>
              <a:lumOff val="80000"/>
            </a:schemeClr>
          </a:solidFill>
          <a:effectLst>
            <a:softEdge rad="12700"/>
          </a:effectLst>
        </p:spPr>
        <p:txBody>
          <a:bodyPr wrap="square">
            <a:spAutoFit/>
          </a:bodyPr>
          <a:lstStyle/>
          <a:p>
            <a:pPr marL="342900" lvl="0" indent="-342900">
              <a:spcBef>
                <a:spcPct val="20000"/>
              </a:spcBef>
              <a:buFont typeface="Lucida Grande"/>
              <a:buChar char="&gt;"/>
            </a:pPr>
            <a:r>
              <a:rPr lang="en-US" sz="2000" b="1" dirty="0">
                <a:solidFill>
                  <a:srgbClr val="4B2E83"/>
                </a:solidFill>
                <a:latin typeface="Open Sans"/>
                <a:cs typeface="Open Sans"/>
              </a:rPr>
              <a:t>Task: Matrix Multiply (</a:t>
            </a:r>
            <a:r>
              <a:rPr lang="en-US" sz="2000" b="1" dirty="0" err="1" smtClean="0">
                <a:solidFill>
                  <a:srgbClr val="4B2E83"/>
                </a:solidFill>
                <a:latin typeface="Open Sans"/>
                <a:cs typeface="Open Sans"/>
              </a:rPr>
              <a:t>MxM</a:t>
            </a:r>
            <a:r>
              <a:rPr lang="en-US" sz="2000" b="1" dirty="0" smtClean="0">
                <a:solidFill>
                  <a:srgbClr val="4B2E83"/>
                </a:solidFill>
                <a:latin typeface="Open Sans"/>
                <a:cs typeface="Open Sans"/>
              </a:rPr>
              <a:t>)</a:t>
            </a:r>
          </a:p>
          <a:p>
            <a:pPr marL="342900" lvl="0" indent="-342900">
              <a:spcBef>
                <a:spcPct val="20000"/>
              </a:spcBef>
              <a:buFont typeface="Lucida Grande"/>
              <a:buChar char="&gt;"/>
            </a:pPr>
            <a:r>
              <a:rPr lang="en-US" sz="2000" b="1" dirty="0" smtClean="0">
                <a:solidFill>
                  <a:srgbClr val="4B2E83"/>
                </a:solidFill>
                <a:latin typeface="Open Sans"/>
                <a:cs typeface="Open Sans"/>
              </a:rPr>
              <a:t>Graphulo </a:t>
            </a:r>
            <a:r>
              <a:rPr lang="en-US" sz="2000" b="1" dirty="0">
                <a:solidFill>
                  <a:srgbClr val="4B2E83"/>
                </a:solidFill>
                <a:latin typeface="Open Sans"/>
                <a:cs typeface="Open Sans"/>
              </a:rPr>
              <a:t>vs. </a:t>
            </a:r>
            <a:r>
              <a:rPr lang="en-US" sz="2000" b="1" dirty="0" smtClean="0">
                <a:solidFill>
                  <a:srgbClr val="4B2E83"/>
                </a:solidFill>
                <a:latin typeface="Open Sans"/>
                <a:cs typeface="Open Sans"/>
              </a:rPr>
              <a:t>D4M, Single-node</a:t>
            </a:r>
            <a:endParaRPr lang="en-US" sz="2000" b="1" dirty="0">
              <a:solidFill>
                <a:srgbClr val="4B2E83"/>
              </a:solidFill>
              <a:latin typeface="Open Sans"/>
              <a:cs typeface="Open Sans"/>
            </a:endParaRPr>
          </a:p>
          <a:p>
            <a:pPr marL="342900" lvl="0" indent="-342900">
              <a:spcBef>
                <a:spcPct val="20000"/>
              </a:spcBef>
              <a:buFont typeface="Lucida Grande"/>
              <a:buChar char="&gt;"/>
            </a:pPr>
            <a:r>
              <a:rPr lang="en-US" sz="2000" b="1" dirty="0">
                <a:solidFill>
                  <a:srgbClr val="4B2E83"/>
                </a:solidFill>
                <a:latin typeface="Open Sans"/>
                <a:cs typeface="Open Sans"/>
              </a:rPr>
              <a:t>Result: </a:t>
            </a:r>
            <a:r>
              <a:rPr lang="en-US" sz="2000" b="1" dirty="0" smtClean="0">
                <a:solidFill>
                  <a:srgbClr val="4B2E83"/>
                </a:solidFill>
                <a:latin typeface="Open Sans"/>
                <a:cs typeface="Open Sans"/>
              </a:rPr>
              <a:t>Graphulo </a:t>
            </a:r>
            <a:r>
              <a:rPr lang="en-US" sz="2000" b="1" dirty="0">
                <a:solidFill>
                  <a:srgbClr val="4B2E83"/>
                </a:solidFill>
                <a:latin typeface="Open Sans"/>
                <a:cs typeface="Open Sans"/>
              </a:rPr>
              <a:t>universally </a:t>
            </a:r>
            <a:r>
              <a:rPr lang="en-US" sz="2000" b="1" dirty="0" smtClean="0">
                <a:solidFill>
                  <a:srgbClr val="4B2E83"/>
                </a:solidFill>
                <a:latin typeface="Open Sans"/>
                <a:cs typeface="Open Sans"/>
              </a:rPr>
              <a:t>faster</a:t>
            </a:r>
          </a:p>
          <a:p>
            <a:pPr marL="342900" lvl="0" indent="-342900">
              <a:spcBef>
                <a:spcPct val="20000"/>
              </a:spcBef>
              <a:buFont typeface="Lucida Grande"/>
              <a:buChar char="&gt;"/>
            </a:pPr>
            <a:r>
              <a:rPr lang="en-US" sz="2000" b="1" dirty="0" smtClean="0">
                <a:solidFill>
                  <a:srgbClr val="4B2E83"/>
                </a:solidFill>
                <a:latin typeface="Open Sans"/>
                <a:cs typeface="Open Sans"/>
              </a:rPr>
              <a:t>Why? </a:t>
            </a:r>
          </a:p>
          <a:p>
            <a:pPr marL="800100" lvl="1" indent="-342900">
              <a:spcBef>
                <a:spcPct val="20000"/>
              </a:spcBef>
              <a:buFont typeface="Lucida Grande"/>
              <a:buChar char="&gt;"/>
            </a:pPr>
            <a:r>
              <a:rPr lang="en-US" sz="2000" b="1" dirty="0" smtClean="0">
                <a:solidFill>
                  <a:srgbClr val="4B2E83"/>
                </a:solidFill>
                <a:latin typeface="Open Sans"/>
                <a:cs typeface="Open Sans"/>
              </a:rPr>
              <a:t>I/O costs dominate (locality is good)</a:t>
            </a:r>
          </a:p>
          <a:p>
            <a:pPr marL="800100" lvl="1" indent="-342900">
              <a:spcBef>
                <a:spcPct val="20000"/>
              </a:spcBef>
              <a:buFont typeface="Lucida Grande"/>
              <a:buChar char="&gt;"/>
            </a:pPr>
            <a:r>
              <a:rPr lang="en-US" sz="2000" b="1" dirty="0" err="1" smtClean="0">
                <a:solidFill>
                  <a:srgbClr val="4B2E83"/>
                </a:solidFill>
                <a:latin typeface="Open Sans"/>
                <a:cs typeface="Open Sans"/>
              </a:rPr>
              <a:t>MxM</a:t>
            </a:r>
            <a:r>
              <a:rPr lang="en-US" sz="2000" b="1" dirty="0" smtClean="0">
                <a:solidFill>
                  <a:srgbClr val="4B2E83"/>
                </a:solidFill>
                <a:latin typeface="Open Sans"/>
                <a:cs typeface="Open Sans"/>
              </a:rPr>
              <a:t> can be formulated as a single-pass algorithm (use outer product)</a:t>
            </a:r>
            <a:endParaRPr lang="en-US" sz="2000" b="1" dirty="0">
              <a:solidFill>
                <a:srgbClr val="4B2E83"/>
              </a:solidFill>
              <a:latin typeface="Open Sans"/>
              <a:cs typeface="Open Sans"/>
            </a:endParaRPr>
          </a:p>
        </p:txBody>
      </p:sp>
      <p:sp>
        <p:nvSpPr>
          <p:cNvPr id="2" name="Slide Number Placeholder 1"/>
          <p:cNvSpPr>
            <a:spLocks noGrp="1"/>
          </p:cNvSpPr>
          <p:nvPr>
            <p:ph type="sldNum" sz="quarter" idx="4"/>
          </p:nvPr>
        </p:nvSpPr>
        <p:spPr/>
        <p:txBody>
          <a:bodyPr/>
          <a:lstStyle/>
          <a:p>
            <a:fld id="{71669833-F6D1-4A24-9E2B-B954F35C4C41}" type="slidenum">
              <a:rPr lang="en-US" smtClean="0"/>
              <a:pPr/>
              <a:t>34</a:t>
            </a:fld>
            <a:endParaRPr lang="en-US"/>
          </a:p>
        </p:txBody>
      </p:sp>
      <p:sp>
        <p:nvSpPr>
          <p:cNvPr id="7" name="TextBox 6"/>
          <p:cNvSpPr txBox="1"/>
          <p:nvPr/>
        </p:nvSpPr>
        <p:spPr>
          <a:xfrm>
            <a:off x="1266825" y="2672372"/>
            <a:ext cx="6994526" cy="830997"/>
          </a:xfrm>
          <a:prstGeom prst="rect">
            <a:avLst/>
          </a:prstGeom>
          <a:solidFill>
            <a:schemeClr val="accent2">
              <a:lumMod val="40000"/>
              <a:lumOff val="60000"/>
            </a:schemeClr>
          </a:solidFill>
          <a:ln w="31750" cmpd="thickThin">
            <a:solidFill>
              <a:schemeClr val="accent1"/>
            </a:solidFill>
          </a:ln>
        </p:spPr>
        <p:txBody>
          <a:bodyPr wrap="square" rtlCol="0">
            <a:spAutoFit/>
          </a:bodyPr>
          <a:lstStyle/>
          <a:p>
            <a:pPr algn="ctr"/>
            <a:r>
              <a:rPr lang="en-US" sz="2400" b="1" dirty="0"/>
              <a:t>Graphulo faster than single-node in-memory external systems on I/O-bound, single-pass </a:t>
            </a:r>
            <a:r>
              <a:rPr lang="en-US" sz="2400" b="1" dirty="0" smtClean="0"/>
              <a:t>computation</a:t>
            </a:r>
            <a:endParaRPr lang="en-US" sz="2400" b="1" dirty="0"/>
          </a:p>
        </p:txBody>
      </p:sp>
    </p:spTree>
    <p:extLst>
      <p:ext uri="{BB962C8B-B14F-4D97-AF65-F5344CB8AC3E}">
        <p14:creationId xmlns:p14="http://schemas.microsoft.com/office/powerpoint/2010/main" val="340062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Past </a:t>
            </a:r>
            <a:r>
              <a:rPr lang="en-US" dirty="0" err="1"/>
              <a:t>Exp</a:t>
            </a:r>
            <a:r>
              <a:rPr lang="en-US" dirty="0"/>
              <a:t>: </a:t>
            </a:r>
            <a:r>
              <a:rPr lang="en-US" dirty="0" err="1" smtClean="0"/>
              <a:t>Jaccard</a:t>
            </a:r>
            <a:r>
              <a:rPr lang="en-US" dirty="0" smtClean="0"/>
              <a:t>, k-Truss graph </a:t>
            </a:r>
            <a:r>
              <a:rPr lang="en-US" dirty="0" err="1" smtClean="0"/>
              <a:t>algs</a:t>
            </a:r>
            <a:r>
              <a:rPr lang="en-US" dirty="0" smtClean="0"/>
              <a:t>.</a:t>
            </a:r>
            <a:endParaRPr lang="en-US" dirty="0"/>
          </a:p>
        </p:txBody>
      </p:sp>
      <p:pic>
        <p:nvPicPr>
          <p:cNvPr id="6" name="Chart Placeholder 5"/>
          <p:cNvPicPr>
            <a:picLocks noGrp="1" noChangeAspect="1"/>
          </p:cNvPicPr>
          <p:nvPr>
            <p:ph type="chart" sz="quarter" idx="12"/>
          </p:nvPr>
        </p:nvPicPr>
        <p:blipFill>
          <a:blip r:embed="rId2"/>
          <a:stretch>
            <a:fillRect/>
          </a:stretch>
        </p:blipFill>
        <p:spPr>
          <a:xfrm>
            <a:off x="440123" y="371510"/>
            <a:ext cx="8084366" cy="5238750"/>
          </a:xfrm>
          <a:prstGeom prst="rect">
            <a:avLst/>
          </a:prstGeom>
        </p:spPr>
      </p:pic>
      <p:sp>
        <p:nvSpPr>
          <p:cNvPr id="7" name="7-Point Star 6"/>
          <p:cNvSpPr/>
          <p:nvPr/>
        </p:nvSpPr>
        <p:spPr>
          <a:xfrm rot="784631">
            <a:off x="6618015" y="1877716"/>
            <a:ext cx="2526758" cy="1047750"/>
          </a:xfrm>
          <a:prstGeom prst="star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solidFill>
                  <a:schemeClr val="tx1"/>
                </a:solidFill>
              </a:rPr>
              <a:t>Best Student Paper</a:t>
            </a:r>
            <a:endParaRPr lang="en-US" b="1" dirty="0">
              <a:solidFill>
                <a:schemeClr val="tx1"/>
              </a:solidFill>
            </a:endParaRPr>
          </a:p>
        </p:txBody>
      </p:sp>
      <p:sp>
        <p:nvSpPr>
          <p:cNvPr id="8" name="Rounded Rectangle 7"/>
          <p:cNvSpPr/>
          <p:nvPr/>
        </p:nvSpPr>
        <p:spPr>
          <a:xfrm>
            <a:off x="7502520" y="1107896"/>
            <a:ext cx="1266825" cy="647700"/>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effectLst>
            <a:outerShdw blurRad="50800" dist="38100" dir="2700000" algn="tl" rotWithShape="0">
              <a:prstClr val="black">
                <a:alpha val="40000"/>
              </a:prstClr>
            </a:outerShdw>
          </a:effectLst>
          <a:scene3d>
            <a:camera prst="isometricLeftDown">
              <a:rot lat="1800000" lon="24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4B2E83"/>
                </a:solidFill>
                <a:latin typeface="Open Sans"/>
                <a:cs typeface="Open Sans"/>
              </a:rPr>
              <a:t>2016</a:t>
            </a:r>
          </a:p>
          <a:p>
            <a:pPr algn="ctr"/>
            <a:r>
              <a:rPr lang="en-US" b="1" dirty="0" smtClean="0">
                <a:solidFill>
                  <a:srgbClr val="4B2E83"/>
                </a:solidFill>
                <a:latin typeface="Open Sans"/>
                <a:cs typeface="Open Sans"/>
              </a:rPr>
              <a:t>HPEC</a:t>
            </a:r>
            <a:endParaRPr lang="en-US" b="1" dirty="0">
              <a:solidFill>
                <a:srgbClr val="4B2E83"/>
              </a:solidFill>
              <a:latin typeface="Open Sans"/>
              <a:cs typeface="Open Sans"/>
            </a:endParaRPr>
          </a:p>
        </p:txBody>
      </p:sp>
      <p:sp>
        <p:nvSpPr>
          <p:cNvPr id="2" name="Slide Number Placeholder 1"/>
          <p:cNvSpPr>
            <a:spLocks noGrp="1"/>
          </p:cNvSpPr>
          <p:nvPr>
            <p:ph type="sldNum" sz="quarter" idx="4"/>
          </p:nvPr>
        </p:nvSpPr>
        <p:spPr/>
        <p:txBody>
          <a:bodyPr/>
          <a:lstStyle/>
          <a:p>
            <a:fld id="{71669833-F6D1-4A24-9E2B-B954F35C4C41}" type="slidenum">
              <a:rPr lang="en-US" smtClean="0"/>
              <a:pPr/>
              <a:t>35</a:t>
            </a:fld>
            <a:endParaRPr lang="en-US"/>
          </a:p>
        </p:txBody>
      </p:sp>
      <p:sp>
        <p:nvSpPr>
          <p:cNvPr id="10" name="TextBox 9"/>
          <p:cNvSpPr txBox="1"/>
          <p:nvPr/>
        </p:nvSpPr>
        <p:spPr>
          <a:xfrm>
            <a:off x="1381125" y="2942122"/>
            <a:ext cx="6381750" cy="461665"/>
          </a:xfrm>
          <a:prstGeom prst="rect">
            <a:avLst/>
          </a:prstGeom>
          <a:solidFill>
            <a:schemeClr val="accent2">
              <a:lumMod val="40000"/>
              <a:lumOff val="60000"/>
            </a:schemeClr>
          </a:solidFill>
          <a:ln w="31750" cmpd="thickThin">
            <a:solidFill>
              <a:schemeClr val="accent1"/>
            </a:solidFill>
          </a:ln>
        </p:spPr>
        <p:txBody>
          <a:bodyPr wrap="square" rtlCol="0">
            <a:spAutoFit/>
          </a:bodyPr>
          <a:lstStyle/>
          <a:p>
            <a:pPr algn="ctr"/>
            <a:r>
              <a:rPr lang="en-US" sz="2400" b="1" dirty="0"/>
              <a:t>Results hold for more complex graph </a:t>
            </a:r>
            <a:r>
              <a:rPr lang="en-US" sz="2400" b="1" dirty="0" smtClean="0"/>
              <a:t>algorithms</a:t>
            </a:r>
            <a:endParaRPr lang="en-US" sz="2400" b="1" dirty="0"/>
          </a:p>
        </p:txBody>
      </p:sp>
      <p:grpSp>
        <p:nvGrpSpPr>
          <p:cNvPr id="11" name="Group 10"/>
          <p:cNvGrpSpPr/>
          <p:nvPr/>
        </p:nvGrpSpPr>
        <p:grpSpPr>
          <a:xfrm>
            <a:off x="792955" y="3539039"/>
            <a:ext cx="7558090" cy="2858080"/>
            <a:chOff x="703261" y="3432473"/>
            <a:chExt cx="7558090" cy="2858080"/>
          </a:xfrm>
        </p:grpSpPr>
        <p:sp>
          <p:nvSpPr>
            <p:cNvPr id="9" name="Rectangle 8"/>
            <p:cNvSpPr/>
            <p:nvPr/>
          </p:nvSpPr>
          <p:spPr>
            <a:xfrm>
              <a:off x="703261" y="3432473"/>
              <a:ext cx="7558090" cy="2123658"/>
            </a:xfrm>
            <a:prstGeom prst="rect">
              <a:avLst/>
            </a:prstGeom>
            <a:solidFill>
              <a:schemeClr val="bg1">
                <a:lumMod val="20000"/>
                <a:lumOff val="80000"/>
              </a:schemeClr>
            </a:solidFill>
            <a:effectLst>
              <a:softEdge rad="12700"/>
            </a:effectLst>
          </p:spPr>
          <p:txBody>
            <a:bodyPr wrap="square">
              <a:spAutoFit/>
            </a:bodyPr>
            <a:lstStyle/>
            <a:p>
              <a:pPr marL="342900" indent="-342900">
                <a:spcBef>
                  <a:spcPct val="20000"/>
                </a:spcBef>
                <a:buFont typeface="Lucida Grande"/>
                <a:buChar char="&gt;"/>
              </a:pPr>
              <a:r>
                <a:rPr lang="en-US" sz="2000" b="1" dirty="0" smtClean="0">
                  <a:solidFill>
                    <a:srgbClr val="4B2E83"/>
                  </a:solidFill>
                  <a:latin typeface="Open Sans"/>
                  <a:cs typeface="Open Sans"/>
                </a:rPr>
                <a:t>Tasks: Find </a:t>
              </a:r>
              <a:r>
                <a:rPr lang="en-US" sz="2000" b="1" dirty="0" err="1" smtClean="0">
                  <a:solidFill>
                    <a:srgbClr val="4B2E83"/>
                  </a:solidFill>
                  <a:latin typeface="Open Sans"/>
                  <a:cs typeface="Open Sans"/>
                </a:rPr>
                <a:t>Jaccard</a:t>
              </a:r>
              <a:r>
                <a:rPr lang="en-US" sz="2000" b="1" dirty="0" smtClean="0">
                  <a:solidFill>
                    <a:srgbClr val="4B2E83"/>
                  </a:solidFill>
                  <a:latin typeface="Open Sans"/>
                  <a:cs typeface="Open Sans"/>
                </a:rPr>
                <a:t> </a:t>
              </a:r>
              <a:r>
                <a:rPr lang="en-US" sz="2000" b="1" dirty="0">
                  <a:solidFill>
                    <a:srgbClr val="4B2E83"/>
                  </a:solidFill>
                  <a:latin typeface="Open Sans"/>
                  <a:cs typeface="Open Sans"/>
                </a:rPr>
                <a:t>coefficients (vertex similarity), </a:t>
              </a:r>
              <a:r>
                <a:rPr lang="en-US" sz="2000" b="1" dirty="0" smtClean="0">
                  <a:solidFill>
                    <a:srgbClr val="4B2E83"/>
                  </a:solidFill>
                  <a:latin typeface="Open Sans"/>
                  <a:cs typeface="Open Sans"/>
                </a:rPr>
                <a:t/>
              </a:r>
              <a:br>
                <a:rPr lang="en-US" sz="2000" b="1" dirty="0" smtClean="0">
                  <a:solidFill>
                    <a:srgbClr val="4B2E83"/>
                  </a:solidFill>
                  <a:latin typeface="Open Sans"/>
                  <a:cs typeface="Open Sans"/>
                </a:rPr>
              </a:br>
              <a:r>
                <a:rPr lang="en-US" sz="2000" b="1" dirty="0" smtClean="0">
                  <a:solidFill>
                    <a:srgbClr val="4B2E83"/>
                  </a:solidFill>
                  <a:latin typeface="Open Sans"/>
                  <a:cs typeface="Open Sans"/>
                </a:rPr>
                <a:t>		    </a:t>
              </a:r>
              <a:r>
                <a:rPr lang="en-US" sz="2000" b="1" dirty="0">
                  <a:solidFill>
                    <a:srgbClr val="4B2E83"/>
                  </a:solidFill>
                  <a:latin typeface="Open Sans"/>
                  <a:cs typeface="Open Sans"/>
                </a:rPr>
                <a:t>k-Truss </a:t>
              </a:r>
              <a:r>
                <a:rPr lang="en-US" sz="2000" b="1" dirty="0" smtClean="0">
                  <a:solidFill>
                    <a:srgbClr val="4B2E83"/>
                  </a:solidFill>
                  <a:latin typeface="Open Sans"/>
                  <a:cs typeface="Open Sans"/>
                </a:rPr>
                <a:t>subgraph (</a:t>
              </a:r>
              <a:r>
                <a:rPr lang="en-US" sz="2000" b="1" dirty="0">
                  <a:solidFill>
                    <a:srgbClr val="4B2E83"/>
                  </a:solidFill>
                  <a:latin typeface="Open Sans"/>
                  <a:cs typeface="Open Sans"/>
                </a:rPr>
                <a:t>community detection</a:t>
              </a:r>
              <a:r>
                <a:rPr lang="en-US" sz="2000" b="1" dirty="0" smtClean="0">
                  <a:solidFill>
                    <a:srgbClr val="4B2E83"/>
                  </a:solidFill>
                  <a:latin typeface="Open Sans"/>
                  <a:cs typeface="Open Sans"/>
                </a:rPr>
                <a:t>)</a:t>
              </a:r>
            </a:p>
            <a:p>
              <a:pPr marL="342900" lvl="0" indent="-342900">
                <a:spcBef>
                  <a:spcPct val="20000"/>
                </a:spcBef>
                <a:buFont typeface="Lucida Grande"/>
                <a:buChar char="&gt;"/>
              </a:pPr>
              <a:r>
                <a:rPr lang="en-US" sz="2000" b="1" dirty="0">
                  <a:solidFill>
                    <a:srgbClr val="4B2E83"/>
                  </a:solidFill>
                  <a:latin typeface="Open Sans"/>
                  <a:cs typeface="Open Sans"/>
                </a:rPr>
                <a:t>Graphulo vs. D4M vs. </a:t>
              </a:r>
              <a:r>
                <a:rPr lang="en-US" sz="2000" b="1" dirty="0" smtClean="0">
                  <a:solidFill>
                    <a:srgbClr val="4B2E83"/>
                  </a:solidFill>
                  <a:latin typeface="Open Sans"/>
                  <a:cs typeface="Open Sans"/>
                </a:rPr>
                <a:t>MTJ</a:t>
              </a:r>
            </a:p>
            <a:p>
              <a:pPr marL="342900" lvl="0" indent="-342900">
                <a:spcBef>
                  <a:spcPct val="20000"/>
                </a:spcBef>
                <a:buFont typeface="Lucida Grande"/>
                <a:buChar char="&gt;"/>
              </a:pPr>
              <a:r>
                <a:rPr lang="en-US" sz="2000" b="1" dirty="0" smtClean="0">
                  <a:solidFill>
                    <a:srgbClr val="4B2E83"/>
                  </a:solidFill>
                  <a:latin typeface="Open Sans"/>
                  <a:cs typeface="Open Sans"/>
                </a:rPr>
                <a:t>Result: Graphulo universally faster at </a:t>
              </a:r>
              <a:r>
                <a:rPr lang="en-US" sz="2000" b="1" dirty="0" err="1" smtClean="0">
                  <a:solidFill>
                    <a:srgbClr val="4B2E83"/>
                  </a:solidFill>
                  <a:latin typeface="Open Sans"/>
                  <a:cs typeface="Open Sans"/>
                </a:rPr>
                <a:t>Jaccard</a:t>
              </a:r>
              <a:r>
                <a:rPr lang="en-US" sz="2000" b="1" dirty="0" smtClean="0">
                  <a:solidFill>
                    <a:srgbClr val="4B2E83"/>
                  </a:solidFill>
                  <a:latin typeface="Open Sans"/>
                  <a:cs typeface="Open Sans"/>
                </a:rPr>
                <a:t>;</a:t>
              </a:r>
              <a:br>
                <a:rPr lang="en-US" sz="2000" b="1" dirty="0" smtClean="0">
                  <a:solidFill>
                    <a:srgbClr val="4B2E83"/>
                  </a:solidFill>
                  <a:latin typeface="Open Sans"/>
                  <a:cs typeface="Open Sans"/>
                </a:rPr>
              </a:br>
              <a:r>
                <a:rPr lang="en-US" sz="2000" b="1" dirty="0" smtClean="0">
                  <a:solidFill>
                    <a:srgbClr val="4B2E83"/>
                  </a:solidFill>
                  <a:latin typeface="Open Sans"/>
                  <a:cs typeface="Open Sans"/>
                </a:rPr>
                <a:t>		      D4M/MTJ universally </a:t>
              </a:r>
              <a:r>
                <a:rPr lang="en-US" sz="2000" b="1" dirty="0">
                  <a:solidFill>
                    <a:srgbClr val="4B2E83"/>
                  </a:solidFill>
                  <a:latin typeface="Open Sans"/>
                  <a:cs typeface="Open Sans"/>
                </a:rPr>
                <a:t>faster </a:t>
              </a:r>
              <a:r>
                <a:rPr lang="en-US" sz="2000" b="1" dirty="0" smtClean="0">
                  <a:solidFill>
                    <a:srgbClr val="4B2E83"/>
                  </a:solidFill>
                  <a:latin typeface="Open Sans"/>
                  <a:cs typeface="Open Sans"/>
                </a:rPr>
                <a:t>at k-Truss </a:t>
              </a:r>
            </a:p>
            <a:p>
              <a:pPr marL="342900" lvl="0" indent="-342900">
                <a:spcBef>
                  <a:spcPct val="20000"/>
                </a:spcBef>
                <a:buFont typeface="Lucida Grande"/>
                <a:buChar char="&gt;"/>
              </a:pPr>
              <a:r>
                <a:rPr lang="en-US" sz="2000" b="1" dirty="0" smtClean="0">
                  <a:solidFill>
                    <a:srgbClr val="4B2E83"/>
                  </a:solidFill>
                  <a:latin typeface="Open Sans"/>
                  <a:cs typeface="Open Sans"/>
                </a:rPr>
                <a:t>Why? </a:t>
              </a:r>
            </a:p>
          </p:txBody>
        </p:sp>
        <p:sp>
          <p:nvSpPr>
            <p:cNvPr id="5" name="Rectangle 4"/>
            <p:cNvSpPr/>
            <p:nvPr/>
          </p:nvSpPr>
          <p:spPr>
            <a:xfrm>
              <a:off x="1914525" y="5151780"/>
              <a:ext cx="6220654" cy="1138773"/>
            </a:xfrm>
            <a:prstGeom prst="rect">
              <a:avLst/>
            </a:prstGeom>
            <a:solidFill>
              <a:srgbClr val="FAF6EC"/>
            </a:solidFill>
          </p:spPr>
          <p:txBody>
            <a:bodyPr wrap="square">
              <a:spAutoFit/>
            </a:bodyPr>
            <a:lstStyle/>
            <a:p>
              <a:pPr marL="342900" lvl="1" indent="-342900">
                <a:spcBef>
                  <a:spcPct val="20000"/>
                </a:spcBef>
                <a:buFont typeface="Lucida Grande"/>
                <a:buChar char="&gt;"/>
              </a:pPr>
              <a:r>
                <a:rPr lang="en-US" sz="2000" b="1" dirty="0" err="1">
                  <a:solidFill>
                    <a:srgbClr val="4B2E83"/>
                  </a:solidFill>
                  <a:latin typeface="Open Sans"/>
                  <a:cs typeface="Open Sans"/>
                </a:rPr>
                <a:t>Jaccard</a:t>
              </a:r>
              <a:r>
                <a:rPr lang="en-US" sz="2000" b="1" dirty="0">
                  <a:solidFill>
                    <a:srgbClr val="4B2E83"/>
                  </a:solidFill>
                  <a:latin typeface="Open Sans"/>
                  <a:cs typeface="Open Sans"/>
                </a:rPr>
                <a:t> can be expressed as a fused </a:t>
              </a:r>
              <a:r>
                <a:rPr lang="en-US" sz="2000" b="1" dirty="0" err="1">
                  <a:solidFill>
                    <a:srgbClr val="4B2E83"/>
                  </a:solidFill>
                  <a:latin typeface="Open Sans"/>
                  <a:cs typeface="Open Sans"/>
                </a:rPr>
                <a:t>MxM</a:t>
              </a:r>
              <a:endParaRPr lang="en-US" sz="2000" b="1" dirty="0">
                <a:solidFill>
                  <a:srgbClr val="4B2E83"/>
                </a:solidFill>
                <a:latin typeface="Open Sans"/>
                <a:cs typeface="Open Sans"/>
              </a:endParaRPr>
            </a:p>
            <a:p>
              <a:pPr marL="342900" lvl="1" indent="-342900">
                <a:spcBef>
                  <a:spcPct val="20000"/>
                </a:spcBef>
                <a:buFont typeface="Lucida Grande"/>
                <a:buChar char="&gt;"/>
              </a:pPr>
              <a:r>
                <a:rPr lang="en-US" sz="2000" b="1" dirty="0">
                  <a:solidFill>
                    <a:srgbClr val="4B2E83"/>
                  </a:solidFill>
                  <a:latin typeface="Open Sans"/>
                  <a:cs typeface="Open Sans"/>
                </a:rPr>
                <a:t>k-Truss iterations require one pass each</a:t>
              </a:r>
            </a:p>
            <a:p>
              <a:pPr marL="342900" lvl="1" indent="-342900">
                <a:spcBef>
                  <a:spcPct val="20000"/>
                </a:spcBef>
                <a:buFont typeface="Lucida Grande"/>
                <a:buChar char="&gt;"/>
              </a:pPr>
              <a:r>
                <a:rPr lang="en-US" sz="2000" b="1" dirty="0">
                  <a:solidFill>
                    <a:srgbClr val="4B2E83"/>
                  </a:solidFill>
                  <a:latin typeface="Open Sans"/>
                  <a:cs typeface="Open Sans"/>
                </a:rPr>
                <a:t>Accumulo writes intermediary tables to disk</a:t>
              </a:r>
            </a:p>
          </p:txBody>
        </p:sp>
      </p:grpSp>
    </p:spTree>
    <p:extLst>
      <p:ext uri="{BB962C8B-B14F-4D97-AF65-F5344CB8AC3E}">
        <p14:creationId xmlns:p14="http://schemas.microsoft.com/office/powerpoint/2010/main" val="35171417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dirty="0" smtClean="0"/>
              <a:t>Past </a:t>
            </a:r>
            <a:r>
              <a:rPr lang="en-US" dirty="0" err="1" smtClean="0"/>
              <a:t>Exp</a:t>
            </a:r>
            <a:r>
              <a:rPr lang="en-US" dirty="0" smtClean="0"/>
              <a:t>: Benchmarking Graphulo</a:t>
            </a:r>
            <a:endParaRPr lang="en-US" dirty="0"/>
          </a:p>
        </p:txBody>
      </p:sp>
      <p:pic>
        <p:nvPicPr>
          <p:cNvPr id="7" name="Picture 6"/>
          <p:cNvPicPr>
            <a:picLocks noChangeAspect="1"/>
          </p:cNvPicPr>
          <p:nvPr/>
        </p:nvPicPr>
        <p:blipFill>
          <a:blip r:embed="rId3"/>
          <a:stretch>
            <a:fillRect/>
          </a:stretch>
        </p:blipFill>
        <p:spPr>
          <a:xfrm>
            <a:off x="374984" y="371510"/>
            <a:ext cx="8394032" cy="4953000"/>
          </a:xfrm>
          <a:prstGeom prst="rect">
            <a:avLst/>
          </a:prstGeom>
        </p:spPr>
      </p:pic>
      <p:sp>
        <p:nvSpPr>
          <p:cNvPr id="14" name="Rounded Rectangle 13"/>
          <p:cNvSpPr/>
          <p:nvPr/>
        </p:nvSpPr>
        <p:spPr>
          <a:xfrm>
            <a:off x="7589594" y="867509"/>
            <a:ext cx="1266825" cy="647700"/>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effectLst>
            <a:outerShdw blurRad="50800" dist="38100" dir="2700000" algn="tl" rotWithShape="0">
              <a:prstClr val="black">
                <a:alpha val="40000"/>
              </a:prstClr>
            </a:outerShdw>
          </a:effectLst>
          <a:scene3d>
            <a:camera prst="isometricLeftDown">
              <a:rot lat="1800000" lon="24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4B2E83"/>
                </a:solidFill>
                <a:latin typeface="Open Sans"/>
                <a:cs typeface="Open Sans"/>
              </a:rPr>
              <a:t>2016</a:t>
            </a:r>
          </a:p>
          <a:p>
            <a:pPr algn="ctr"/>
            <a:r>
              <a:rPr lang="en-US" b="1" dirty="0" smtClean="0">
                <a:solidFill>
                  <a:srgbClr val="4B2E83"/>
                </a:solidFill>
                <a:latin typeface="Open Sans"/>
                <a:cs typeface="Open Sans"/>
              </a:rPr>
              <a:t>HPEC</a:t>
            </a:r>
            <a:endParaRPr lang="en-US" b="1" dirty="0">
              <a:solidFill>
                <a:srgbClr val="4B2E83"/>
              </a:solidFill>
              <a:latin typeface="Open Sans"/>
              <a:cs typeface="Open Sans"/>
            </a:endParaRPr>
          </a:p>
        </p:txBody>
      </p:sp>
      <p:grpSp>
        <p:nvGrpSpPr>
          <p:cNvPr id="17" name="Group 16"/>
          <p:cNvGrpSpPr/>
          <p:nvPr/>
        </p:nvGrpSpPr>
        <p:grpSpPr>
          <a:xfrm>
            <a:off x="1204913" y="4171136"/>
            <a:ext cx="6734175" cy="2185214"/>
            <a:chOff x="1133475" y="3326546"/>
            <a:chExt cx="6734175" cy="2185214"/>
          </a:xfrm>
        </p:grpSpPr>
        <p:sp>
          <p:nvSpPr>
            <p:cNvPr id="15" name="Rectangle 14"/>
            <p:cNvSpPr/>
            <p:nvPr/>
          </p:nvSpPr>
          <p:spPr>
            <a:xfrm>
              <a:off x="1133475" y="3326546"/>
              <a:ext cx="6734175" cy="2185214"/>
            </a:xfrm>
            <a:prstGeom prst="rect">
              <a:avLst/>
            </a:prstGeom>
            <a:solidFill>
              <a:schemeClr val="bg1">
                <a:lumMod val="20000"/>
                <a:lumOff val="80000"/>
              </a:schemeClr>
            </a:solidFill>
            <a:effectLst>
              <a:softEdge rad="12700"/>
            </a:effectLst>
          </p:spPr>
          <p:txBody>
            <a:bodyPr wrap="square">
              <a:spAutoFit/>
            </a:bodyPr>
            <a:lstStyle/>
            <a:p>
              <a:pPr marL="342900" lvl="0" indent="-342900">
                <a:spcBef>
                  <a:spcPct val="20000"/>
                </a:spcBef>
                <a:buFont typeface="Lucida Grande"/>
                <a:buChar char="&gt;"/>
              </a:pPr>
              <a:r>
                <a:rPr lang="en-US" sz="2000" b="1" dirty="0" smtClean="0">
                  <a:solidFill>
                    <a:srgbClr val="4B2E83"/>
                  </a:solidFill>
                  <a:latin typeface="Open Sans"/>
                  <a:cs typeface="Open Sans"/>
                </a:rPr>
                <a:t>Tasks: </a:t>
              </a:r>
              <a:r>
                <a:rPr lang="en-US" sz="2000" b="1" dirty="0" err="1" smtClean="0">
                  <a:solidFill>
                    <a:srgbClr val="4B2E83"/>
                  </a:solidFill>
                  <a:latin typeface="Open Sans"/>
                  <a:cs typeface="Open Sans"/>
                </a:rPr>
                <a:t>MxM</a:t>
              </a:r>
              <a:r>
                <a:rPr lang="en-US" sz="2000" b="1" dirty="0" smtClean="0">
                  <a:solidFill>
                    <a:srgbClr val="4B2E83"/>
                  </a:solidFill>
                  <a:latin typeface="Open Sans"/>
                  <a:cs typeface="Open Sans"/>
                </a:rPr>
                <a:t>, Subgraph Extraction</a:t>
              </a:r>
            </a:p>
            <a:p>
              <a:pPr marL="342900" lvl="0" indent="-342900">
                <a:spcBef>
                  <a:spcPct val="20000"/>
                </a:spcBef>
                <a:buFont typeface="Lucida Grande"/>
                <a:buChar char="&gt;"/>
              </a:pPr>
              <a:r>
                <a:rPr lang="en-US" sz="2000" b="1" dirty="0" smtClean="0">
                  <a:solidFill>
                    <a:srgbClr val="4B2E83"/>
                  </a:solidFill>
                  <a:latin typeface="Open Sans"/>
                  <a:cs typeface="Open Sans"/>
                </a:rPr>
                <a:t>Graphulo Scalability Benchmark</a:t>
              </a:r>
              <a:endParaRPr lang="en-US" sz="2000" b="1" dirty="0">
                <a:solidFill>
                  <a:srgbClr val="4B2E83"/>
                </a:solidFill>
                <a:latin typeface="Open Sans"/>
                <a:cs typeface="Open Sans"/>
              </a:endParaRPr>
            </a:p>
            <a:p>
              <a:pPr marL="342900" indent="-342900">
                <a:spcBef>
                  <a:spcPct val="20000"/>
                </a:spcBef>
                <a:buFont typeface="Lucida Grande"/>
                <a:buChar char="&gt;"/>
              </a:pPr>
              <a:r>
                <a:rPr lang="en-US" sz="2000" b="1" dirty="0" smtClean="0">
                  <a:solidFill>
                    <a:srgbClr val="4B2E83"/>
                  </a:solidFill>
                  <a:latin typeface="Open Sans"/>
                  <a:cs typeface="Open Sans"/>
                </a:rPr>
                <a:t>Results: </a:t>
              </a:r>
              <a:r>
                <a:rPr lang="en-US" sz="2000" b="1" dirty="0">
                  <a:solidFill>
                    <a:srgbClr val="4B2E83"/>
                  </a:solidFill>
                  <a:latin typeface="Open Sans"/>
                  <a:cs typeface="Open Sans"/>
                </a:rPr>
                <a:t>Linear weak &amp; strong scaling on </a:t>
              </a:r>
              <a:r>
                <a:rPr lang="en-US" sz="2000" b="1" dirty="0" err="1" smtClean="0">
                  <a:solidFill>
                    <a:srgbClr val="4B2E83"/>
                  </a:solidFill>
                  <a:latin typeface="Open Sans"/>
                  <a:cs typeface="Open Sans"/>
                </a:rPr>
                <a:t>MxM</a:t>
              </a:r>
              <a:r>
                <a:rPr lang="en-US" sz="2000" b="1" dirty="0" smtClean="0">
                  <a:solidFill>
                    <a:srgbClr val="4B2E83"/>
                  </a:solidFill>
                  <a:latin typeface="Open Sans"/>
                  <a:cs typeface="Open Sans"/>
                </a:rPr>
                <a:t>.</a:t>
              </a:r>
              <a:r>
                <a:rPr lang="en-US" sz="2000" b="1" dirty="0">
                  <a:solidFill>
                    <a:srgbClr val="4B2E83"/>
                  </a:solidFill>
                  <a:latin typeface="Open Sans"/>
                  <a:cs typeface="Open Sans"/>
                </a:rPr>
                <a:t/>
              </a:r>
              <a:br>
                <a:rPr lang="en-US" sz="2000" b="1" dirty="0">
                  <a:solidFill>
                    <a:srgbClr val="4B2E83"/>
                  </a:solidFill>
                  <a:latin typeface="Open Sans"/>
                  <a:cs typeface="Open Sans"/>
                </a:rPr>
              </a:br>
              <a:r>
                <a:rPr lang="en-US" sz="2000" b="1" dirty="0">
                  <a:solidFill>
                    <a:srgbClr val="4B2E83"/>
                  </a:solidFill>
                  <a:latin typeface="Open Sans"/>
                  <a:cs typeface="Open Sans"/>
                </a:rPr>
                <a:t>Subgraph extraction </a:t>
              </a:r>
              <a:r>
                <a:rPr lang="en-US" sz="2000" b="1" dirty="0" smtClean="0">
                  <a:solidFill>
                    <a:srgbClr val="4B2E83"/>
                  </a:solidFill>
                  <a:latin typeface="Open Sans"/>
                  <a:cs typeface="Open Sans"/>
                </a:rPr>
                <a:t>scales </a:t>
              </a:r>
              <a:r>
                <a:rPr lang="en-US" sz="2000" b="1" dirty="0">
                  <a:solidFill>
                    <a:srgbClr val="4B2E83"/>
                  </a:solidFill>
                  <a:latin typeface="Open Sans"/>
                  <a:cs typeface="Open Sans"/>
                </a:rPr>
                <a:t>in interactive </a:t>
              </a:r>
              <a:r>
                <a:rPr lang="en-US" sz="2000" b="1" dirty="0" smtClean="0">
                  <a:solidFill>
                    <a:srgbClr val="4B2E83"/>
                  </a:solidFill>
                  <a:latin typeface="Open Sans"/>
                  <a:cs typeface="Open Sans"/>
                </a:rPr>
                <a:t>range</a:t>
              </a:r>
            </a:p>
            <a:p>
              <a:pPr marL="342900" lvl="0" indent="-342900">
                <a:spcBef>
                  <a:spcPct val="20000"/>
                </a:spcBef>
                <a:buFont typeface="Lucida Grande"/>
                <a:buChar char="&gt;"/>
              </a:pPr>
              <a:r>
                <a:rPr lang="en-US" sz="2000" b="1" dirty="0" smtClean="0">
                  <a:solidFill>
                    <a:srgbClr val="4B2E83"/>
                  </a:solidFill>
                  <a:latin typeface="Open Sans"/>
                  <a:cs typeface="Open Sans"/>
                </a:rPr>
                <a:t>Why? </a:t>
              </a:r>
            </a:p>
            <a:p>
              <a:pPr marL="800100" lvl="1" indent="-342900">
                <a:spcBef>
                  <a:spcPct val="20000"/>
                </a:spcBef>
                <a:buFont typeface="Lucida Grande"/>
                <a:buChar char="&gt;"/>
              </a:pPr>
              <a:r>
                <a:rPr lang="en-US" sz="2000" b="1" dirty="0" smtClean="0">
                  <a:solidFill>
                    <a:srgbClr val="4B2E83"/>
                  </a:solidFill>
                  <a:latin typeface="Open Sans"/>
                  <a:cs typeface="Open Sans"/>
                </a:rPr>
                <a:t>Graphulo designed to scale with Accumulo</a:t>
              </a:r>
              <a:endParaRPr lang="en-US" sz="2000" b="1" dirty="0">
                <a:solidFill>
                  <a:srgbClr val="4B2E83"/>
                </a:solidFill>
                <a:latin typeface="Open Sans"/>
                <a:cs typeface="Open Sans"/>
              </a:endParaRPr>
            </a:p>
          </p:txBody>
        </p:sp>
        <p:sp>
          <p:nvSpPr>
            <p:cNvPr id="6" name="TextBox 5"/>
            <p:cNvSpPr txBox="1"/>
            <p:nvPr/>
          </p:nvSpPr>
          <p:spPr>
            <a:xfrm>
              <a:off x="4981575" y="4695825"/>
              <a:ext cx="2677721" cy="369332"/>
            </a:xfrm>
            <a:prstGeom prst="rect">
              <a:avLst/>
            </a:prstGeom>
            <a:noFill/>
          </p:spPr>
          <p:txBody>
            <a:bodyPr wrap="none" rtlCol="0">
              <a:spAutoFit/>
            </a:bodyPr>
            <a:lstStyle/>
            <a:p>
              <a:r>
                <a:rPr lang="en-US" b="1" dirty="0" smtClean="0">
                  <a:solidFill>
                    <a:srgbClr val="4B2E83"/>
                  </a:solidFill>
                  <a:latin typeface="Open Sans" panose="020B0606030504020204" pitchFamily="34" charset="0"/>
                  <a:ea typeface="Open Sans" panose="020B0606030504020204" pitchFamily="34" charset="0"/>
                  <a:cs typeface="Open Sans" panose="020B0606030504020204" pitchFamily="34" charset="0"/>
                </a:rPr>
                <a:t>(1-2k edge extraction)</a:t>
              </a:r>
              <a:endParaRPr lang="en-US" b="1" dirty="0">
                <a:solidFill>
                  <a:srgbClr val="4B2E83"/>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 name="Slide Number Placeholder 1"/>
          <p:cNvSpPr>
            <a:spLocks noGrp="1"/>
          </p:cNvSpPr>
          <p:nvPr>
            <p:ph type="sldNum" sz="quarter" idx="4"/>
          </p:nvPr>
        </p:nvSpPr>
        <p:spPr/>
        <p:txBody>
          <a:bodyPr/>
          <a:lstStyle/>
          <a:p>
            <a:fld id="{71669833-F6D1-4A24-9E2B-B954F35C4C41}" type="slidenum">
              <a:rPr lang="en-US" smtClean="0"/>
              <a:pPr/>
              <a:t>36</a:t>
            </a:fld>
            <a:endParaRPr lang="en-US"/>
          </a:p>
        </p:txBody>
      </p:sp>
      <p:sp>
        <p:nvSpPr>
          <p:cNvPr id="12" name="TextBox 11"/>
          <p:cNvSpPr txBox="1"/>
          <p:nvPr/>
        </p:nvSpPr>
        <p:spPr>
          <a:xfrm>
            <a:off x="941387" y="3113176"/>
            <a:ext cx="7261226" cy="461665"/>
          </a:xfrm>
          <a:prstGeom prst="rect">
            <a:avLst/>
          </a:prstGeom>
          <a:solidFill>
            <a:schemeClr val="accent2">
              <a:lumMod val="40000"/>
              <a:lumOff val="60000"/>
            </a:schemeClr>
          </a:solidFill>
          <a:ln w="31750" cmpd="thickThin">
            <a:solidFill>
              <a:schemeClr val="accent1"/>
            </a:solidFill>
          </a:ln>
        </p:spPr>
        <p:txBody>
          <a:bodyPr wrap="square" rtlCol="0">
            <a:spAutoFit/>
          </a:bodyPr>
          <a:lstStyle/>
          <a:p>
            <a:pPr algn="ctr"/>
            <a:r>
              <a:rPr lang="en-US" sz="2400" b="1" dirty="0"/>
              <a:t>Graphulo scales with Accumulo as cluster size </a:t>
            </a:r>
            <a:r>
              <a:rPr lang="en-US" sz="2400" b="1" dirty="0" smtClean="0"/>
              <a:t>increases</a:t>
            </a:r>
            <a:endParaRPr lang="en-US" sz="2400" b="1" dirty="0"/>
          </a:p>
        </p:txBody>
      </p:sp>
    </p:spTree>
    <p:extLst>
      <p:ext uri="{BB962C8B-B14F-4D97-AF65-F5344CB8AC3E}">
        <p14:creationId xmlns:p14="http://schemas.microsoft.com/office/powerpoint/2010/main" val="4083419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6" name="Text Placeholder 5"/>
          <p:cNvSpPr>
            <a:spLocks noGrp="1"/>
          </p:cNvSpPr>
          <p:nvPr>
            <p:ph type="body" sz="quarter" idx="11"/>
          </p:nvPr>
        </p:nvSpPr>
        <p:spPr/>
        <p:txBody>
          <a:bodyPr/>
          <a:lstStyle/>
          <a:p>
            <a:pPr marL="0" indent="0">
              <a:buNone/>
            </a:pPr>
            <a:r>
              <a:rPr lang="en-US" dirty="0" smtClean="0"/>
              <a:t>Past experiments compare Graphulo to itself &amp;</a:t>
            </a:r>
            <a:br>
              <a:rPr lang="en-US" dirty="0" smtClean="0"/>
            </a:br>
            <a:r>
              <a:rPr lang="en-US" dirty="0" smtClean="0"/>
              <a:t>to in-memory single-node </a:t>
            </a:r>
            <a:r>
              <a:rPr lang="en-US" dirty="0"/>
              <a:t>external </a:t>
            </a:r>
            <a:r>
              <a:rPr lang="en-US" dirty="0" smtClean="0"/>
              <a:t>systems.</a:t>
            </a:r>
          </a:p>
          <a:p>
            <a:pPr marL="0" indent="0" algn="ctr">
              <a:buNone/>
            </a:pPr>
            <a:endParaRPr lang="en-US" dirty="0" smtClean="0"/>
          </a:p>
          <a:p>
            <a:pPr marL="0" indent="0" algn="ctr">
              <a:buNone/>
            </a:pPr>
            <a:r>
              <a:rPr lang="en-US" sz="2800" dirty="0" smtClean="0"/>
              <a:t>Where's the experiment comparing </a:t>
            </a:r>
            <a:br>
              <a:rPr lang="en-US" sz="2800" dirty="0" smtClean="0"/>
            </a:br>
            <a:r>
              <a:rPr lang="en-US" sz="2800" dirty="0" smtClean="0"/>
              <a:t>Graphulo to </a:t>
            </a:r>
            <a:r>
              <a:rPr lang="en-US" sz="2800" i="1" dirty="0" smtClean="0"/>
              <a:t>distributed</a:t>
            </a:r>
            <a:r>
              <a:rPr lang="en-US" sz="2800" dirty="0" smtClean="0"/>
              <a:t> external systems?</a:t>
            </a:r>
          </a:p>
          <a:p>
            <a:pPr marL="0" indent="0" algn="ctr">
              <a:buNone/>
            </a:pPr>
            <a:endParaRPr lang="en-US" dirty="0" smtClean="0"/>
          </a:p>
          <a:p>
            <a:pPr marL="0" indent="0" algn="ctr">
              <a:buNone/>
            </a:pPr>
            <a:endParaRPr lang="en-US" dirty="0"/>
          </a:p>
          <a:p>
            <a:pPr marL="0" indent="0" algn="ctr">
              <a:buNone/>
            </a:pPr>
            <a:r>
              <a:rPr lang="en-US" sz="1600" dirty="0" smtClean="0"/>
              <a:t>(</a:t>
            </a:r>
            <a:r>
              <a:rPr lang="en-US" sz="1600" dirty="0"/>
              <a:t>a</a:t>
            </a:r>
            <a:r>
              <a:rPr lang="en-US" sz="1600" dirty="0" smtClean="0"/>
              <a:t>nswer: this talk)</a:t>
            </a:r>
            <a:endParaRPr lang="en-US" sz="2000"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37</a:t>
            </a:fld>
            <a:endParaRPr lang="en-US"/>
          </a:p>
        </p:txBody>
      </p:sp>
    </p:spTree>
    <p:extLst>
      <p:ext uri="{BB962C8B-B14F-4D97-AF65-F5344CB8AC3E}">
        <p14:creationId xmlns:p14="http://schemas.microsoft.com/office/powerpoint/2010/main" val="30013609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MxM</a:t>
            </a:r>
            <a:r>
              <a:rPr lang="en-US" dirty="0" smtClean="0"/>
              <a:t>: Graphulo vs. MapReduce</a:t>
            </a:r>
            <a:endParaRPr lang="en-US" dirty="0"/>
          </a:p>
        </p:txBody>
      </p:sp>
      <p:sp>
        <p:nvSpPr>
          <p:cNvPr id="4" name="Text Placeholder 3"/>
          <p:cNvSpPr>
            <a:spLocks noGrp="1"/>
          </p:cNvSpPr>
          <p:nvPr>
            <p:ph type="body" sz="quarter" idx="11"/>
          </p:nvPr>
        </p:nvSpPr>
        <p:spPr>
          <a:xfrm>
            <a:off x="659305" y="1615388"/>
            <a:ext cx="8197114" cy="4575861"/>
          </a:xfrm>
        </p:spPr>
        <p:txBody>
          <a:bodyPr/>
          <a:lstStyle/>
          <a:p>
            <a:r>
              <a:rPr lang="en-US" dirty="0"/>
              <a:t>MapReduce well supported by Accumulo</a:t>
            </a:r>
          </a:p>
          <a:p>
            <a:pPr lvl="1"/>
            <a:r>
              <a:rPr lang="en-US" dirty="0"/>
              <a:t>"Use Accumulo for low-latency queries on subgraphs"</a:t>
            </a:r>
          </a:p>
          <a:p>
            <a:pPr lvl="1"/>
            <a:r>
              <a:rPr lang="en-US" dirty="0"/>
              <a:t>"Use MapReduce for high-throughput analytics"</a:t>
            </a:r>
          </a:p>
          <a:p>
            <a:pPr lvl="1"/>
            <a:r>
              <a:rPr lang="en-US" dirty="0"/>
              <a:t>Are these assumptions true?</a:t>
            </a:r>
          </a:p>
          <a:p>
            <a:r>
              <a:rPr lang="en-US" dirty="0" err="1"/>
              <a:t>MxM</a:t>
            </a:r>
            <a:r>
              <a:rPr lang="en-US" dirty="0"/>
              <a:t> experiment C = </a:t>
            </a:r>
            <a:r>
              <a:rPr lang="en-US" dirty="0" smtClean="0"/>
              <a:t>A</a:t>
            </a:r>
            <a:r>
              <a:rPr lang="en-US" baseline="30000" dirty="0" smtClean="0"/>
              <a:t>T</a:t>
            </a:r>
            <a:r>
              <a:rPr lang="en-US" dirty="0" smtClean="0"/>
              <a:t>B</a:t>
            </a:r>
            <a:endParaRPr lang="en-US" dirty="0"/>
          </a:p>
          <a:p>
            <a:pPr lvl="1"/>
            <a:r>
              <a:rPr lang="en-US" dirty="0"/>
              <a:t>Map phase: </a:t>
            </a:r>
            <a:r>
              <a:rPr lang="en-US" dirty="0" err="1"/>
              <a:t>BatchScan</a:t>
            </a:r>
            <a:r>
              <a:rPr lang="en-US" dirty="0"/>
              <a:t> &amp; Join </a:t>
            </a:r>
            <a:r>
              <a:rPr lang="en-US" dirty="0" smtClean="0"/>
              <a:t>A</a:t>
            </a:r>
            <a:r>
              <a:rPr lang="en-US" baseline="30000" dirty="0" smtClean="0"/>
              <a:t>T</a:t>
            </a:r>
            <a:r>
              <a:rPr lang="en-US" dirty="0" smtClean="0"/>
              <a:t>, </a:t>
            </a:r>
            <a:r>
              <a:rPr lang="en-US" dirty="0"/>
              <a:t>B on their common key</a:t>
            </a:r>
          </a:p>
          <a:p>
            <a:pPr lvl="1"/>
            <a:r>
              <a:rPr lang="en-US" dirty="0"/>
              <a:t>Reduce phase: Multiply, </a:t>
            </a:r>
            <a:r>
              <a:rPr lang="en-US" dirty="0" err="1"/>
              <a:t>BatchWrite</a:t>
            </a:r>
            <a:r>
              <a:rPr lang="en-US" dirty="0"/>
              <a:t> partial </a:t>
            </a:r>
            <a:r>
              <a:rPr lang="en-US" dirty="0" smtClean="0"/>
              <a:t>products</a:t>
            </a:r>
          </a:p>
          <a:p>
            <a:pPr lvl="2"/>
            <a:r>
              <a:rPr lang="en-US" dirty="0" smtClean="0"/>
              <a:t># of reducers not a major factor</a:t>
            </a:r>
          </a:p>
          <a:p>
            <a:pPr lvl="2"/>
            <a:r>
              <a:rPr lang="en-US" dirty="0" smtClean="0"/>
              <a:t>Disable speculative execution for correctness</a:t>
            </a:r>
            <a:endParaRPr lang="en-US" dirty="0"/>
          </a:p>
          <a:p>
            <a:pPr lvl="1"/>
            <a:r>
              <a:rPr lang="en-US" dirty="0"/>
              <a:t>Sum partial products via iterator on C</a:t>
            </a:r>
          </a:p>
          <a:p>
            <a:pPr lvl="1"/>
            <a:r>
              <a:rPr lang="en-US" dirty="0"/>
              <a:t>Very similar to Graphulo code, except more room to optimize (earlier projection, loop fusion, fewer copies</a:t>
            </a:r>
            <a:r>
              <a:rPr lang="en-US" dirty="0" smtClean="0"/>
              <a:t>)</a:t>
            </a:r>
            <a:endParaRPr lang="en-US"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38</a:t>
            </a:fld>
            <a:endParaRPr lang="en-US"/>
          </a:p>
        </p:txBody>
      </p:sp>
    </p:spTree>
    <p:extLst>
      <p:ext uri="{BB962C8B-B14F-4D97-AF65-F5344CB8AC3E}">
        <p14:creationId xmlns:p14="http://schemas.microsoft.com/office/powerpoint/2010/main" val="7514408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6" y="371510"/>
            <a:ext cx="8396043" cy="991998"/>
          </a:xfrm>
        </p:spPr>
        <p:txBody>
          <a:bodyPr/>
          <a:lstStyle/>
          <a:p>
            <a:r>
              <a:rPr lang="en-US" dirty="0" err="1"/>
              <a:t>MxM</a:t>
            </a:r>
            <a:r>
              <a:rPr lang="en-US" dirty="0"/>
              <a:t>: Graphulo vs. MapReduce</a:t>
            </a:r>
          </a:p>
        </p:txBody>
      </p:sp>
      <p:sp>
        <p:nvSpPr>
          <p:cNvPr id="4" name="Text Placeholder 3"/>
          <p:cNvSpPr>
            <a:spLocks noGrp="1"/>
          </p:cNvSpPr>
          <p:nvPr>
            <p:ph type="body" sz="quarter" idx="11"/>
          </p:nvPr>
        </p:nvSpPr>
        <p:spPr/>
        <p:txBody>
          <a:bodyPr/>
          <a:lstStyle/>
          <a:p>
            <a:r>
              <a:rPr lang="en-US" dirty="0" smtClean="0"/>
              <a:t>12 x m3.large nodes on Amazon EC2, </a:t>
            </a:r>
            <a:r>
              <a:rPr lang="en-US" dirty="0"/>
              <a:t>$38/day</a:t>
            </a:r>
            <a:endParaRPr lang="en-US" dirty="0" smtClean="0"/>
          </a:p>
          <a:p>
            <a:pPr lvl="1"/>
            <a:r>
              <a:rPr lang="en-US" dirty="0"/>
              <a:t>7.5 GB memory, 2 vCPUs, 30 GB </a:t>
            </a:r>
            <a:r>
              <a:rPr lang="en-US" dirty="0" smtClean="0"/>
              <a:t>SSD per node</a:t>
            </a:r>
          </a:p>
          <a:p>
            <a:pPr lvl="1"/>
            <a:r>
              <a:rPr lang="en-US" dirty="0" smtClean="0"/>
              <a:t>8 worker tablet servers</a:t>
            </a:r>
          </a:p>
          <a:p>
            <a:pPr lvl="2"/>
            <a:r>
              <a:rPr lang="en-US" dirty="0" smtClean="0"/>
              <a:t>3 GB memory for Accumulo, 3 GB for YARN</a:t>
            </a:r>
          </a:p>
          <a:p>
            <a:pPr lvl="2"/>
            <a:r>
              <a:rPr lang="en-US" dirty="0" smtClean="0"/>
              <a:t>One tablet per node (low intra-node parallelism)</a:t>
            </a:r>
          </a:p>
          <a:p>
            <a:pPr lvl="1"/>
            <a:r>
              <a:rPr lang="en-US" dirty="0" smtClean="0"/>
              <a:t>3 coordinator nodes (YARN </a:t>
            </a:r>
            <a:r>
              <a:rPr lang="en-US" dirty="0" err="1" smtClean="0"/>
              <a:t>ResourceManager</a:t>
            </a:r>
            <a:r>
              <a:rPr lang="en-US" dirty="0" smtClean="0"/>
              <a:t>, </a:t>
            </a:r>
            <a:br>
              <a:rPr lang="en-US" dirty="0" smtClean="0"/>
            </a:br>
            <a:r>
              <a:rPr lang="en-US" dirty="0" smtClean="0"/>
              <a:t>Accumulo Master, HDFS </a:t>
            </a:r>
            <a:r>
              <a:rPr lang="en-US" dirty="0" err="1" smtClean="0"/>
              <a:t>NameNode</a:t>
            </a:r>
            <a:r>
              <a:rPr lang="en-US" dirty="0" smtClean="0"/>
              <a:t>, </a:t>
            </a:r>
            <a:r>
              <a:rPr lang="en-US" dirty="0"/>
              <a:t>Zookeeper</a:t>
            </a:r>
            <a:r>
              <a:rPr lang="en-US" dirty="0" smtClean="0"/>
              <a:t>)</a:t>
            </a:r>
          </a:p>
          <a:p>
            <a:pPr lvl="1"/>
            <a:r>
              <a:rPr lang="en-US" dirty="0" smtClean="0"/>
              <a:t>1 metric-monitoring node (</a:t>
            </a:r>
            <a:r>
              <a:rPr lang="en-US" dirty="0" err="1" smtClean="0"/>
              <a:t>Grafana</a:t>
            </a:r>
            <a:r>
              <a:rPr lang="en-US" dirty="0" smtClean="0"/>
              <a:t> with </a:t>
            </a:r>
            <a:r>
              <a:rPr lang="en-US" dirty="0" err="1" smtClean="0"/>
              <a:t>InfluxDB</a:t>
            </a:r>
            <a:r>
              <a:rPr lang="en-US" dirty="0" smtClean="0"/>
              <a:t>)</a:t>
            </a:r>
          </a:p>
          <a:p>
            <a:r>
              <a:rPr lang="en-US" dirty="0" smtClean="0"/>
              <a:t>Graph500 Power law matrix generator</a:t>
            </a:r>
          </a:p>
          <a:p>
            <a:pPr lvl="1"/>
            <a:r>
              <a:rPr lang="en-US" dirty="0" smtClean="0"/>
              <a:t>From 2</a:t>
            </a:r>
            <a:r>
              <a:rPr lang="en-US" baseline="30000" dirty="0" smtClean="0"/>
              <a:t>10</a:t>
            </a:r>
            <a:r>
              <a:rPr lang="en-US" dirty="0" smtClean="0"/>
              <a:t> to 2</a:t>
            </a:r>
            <a:r>
              <a:rPr lang="en-US" baseline="30000" dirty="0" smtClean="0"/>
              <a:t>19</a:t>
            </a:r>
            <a:r>
              <a:rPr lang="en-US" dirty="0" smtClean="0"/>
              <a:t> rows, </a:t>
            </a:r>
            <a:r>
              <a:rPr lang="en-US" dirty="0"/>
              <a:t>16 </a:t>
            </a:r>
            <a:r>
              <a:rPr lang="en-US" dirty="0" smtClean="0"/>
              <a:t>non-zeros/row, in each input</a:t>
            </a:r>
          </a:p>
          <a:p>
            <a:pPr lvl="1"/>
            <a:r>
              <a:rPr lang="en-US" dirty="0" smtClean="0"/>
              <a:t>Skew! </a:t>
            </a:r>
            <a:endParaRPr lang="en-US" dirty="0"/>
          </a:p>
        </p:txBody>
      </p:sp>
      <p:sp>
        <p:nvSpPr>
          <p:cNvPr id="5" name="Text Placeholder 4"/>
          <p:cNvSpPr>
            <a:spLocks noGrp="1"/>
          </p:cNvSpPr>
          <p:nvPr>
            <p:ph type="body" sz="quarter" idx="12"/>
          </p:nvPr>
        </p:nvSpPr>
        <p:spPr/>
        <p:txBody>
          <a:bodyPr/>
          <a:lstStyle/>
          <a:p>
            <a:r>
              <a:rPr lang="en-US" dirty="0" smtClean="0"/>
              <a:t>Hardware &amp; Setup</a:t>
            </a:r>
            <a:endParaRPr lang="en-US"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39</a:t>
            </a:fld>
            <a:endParaRPr lang="en-US"/>
          </a:p>
        </p:txBody>
      </p:sp>
    </p:spTree>
    <p:extLst>
      <p:ext uri="{BB962C8B-B14F-4D97-AF65-F5344CB8AC3E}">
        <p14:creationId xmlns:p14="http://schemas.microsoft.com/office/powerpoint/2010/main" val="3499813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Who uses a K-V DB? How?</a:t>
            </a:r>
          </a:p>
        </p:txBody>
      </p:sp>
      <p:sp>
        <p:nvSpPr>
          <p:cNvPr id="4" name="Text Placeholder 3"/>
          <p:cNvSpPr>
            <a:spLocks noGrp="1"/>
          </p:cNvSpPr>
          <p:nvPr>
            <p:ph type="body" sz="quarter" idx="12"/>
          </p:nvPr>
        </p:nvSpPr>
        <p:spPr/>
        <p:txBody>
          <a:bodyPr/>
          <a:lstStyle/>
          <a:p>
            <a:r>
              <a:rPr lang="en-US" dirty="0" smtClean="0"/>
              <a:t>Timely – Time Series Event Monitoring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37706859"/>
              </p:ext>
            </p:extLst>
          </p:nvPr>
        </p:nvGraphicFramePr>
        <p:xfrm>
          <a:off x="628650" y="2670006"/>
          <a:ext cx="8105775" cy="1764030"/>
        </p:xfrm>
        <a:graphic>
          <a:graphicData uri="http://schemas.openxmlformats.org/drawingml/2006/table">
            <a:tbl>
              <a:tblPr/>
              <a:tblGrid>
                <a:gridCol w="3057525"/>
                <a:gridCol w="1609725"/>
                <a:gridCol w="2657475"/>
                <a:gridCol w="781050"/>
              </a:tblGrid>
              <a:tr h="0">
                <a:tc>
                  <a:txBody>
                    <a:bodyPr/>
                    <a:lstStyle/>
                    <a:p>
                      <a:pPr algn="ctr" fontAlgn="b"/>
                      <a:r>
                        <a:rPr lang="en-US" b="1" dirty="0">
                          <a:effectLst/>
                        </a:rPr>
                        <a:t>Row</a:t>
                      </a:r>
                    </a:p>
                  </a:txBody>
                  <a:tcPr marL="95250" marR="95250" marT="47625" marB="47625"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c>
                  <a:txBody>
                    <a:bodyPr/>
                    <a:lstStyle/>
                    <a:p>
                      <a:pPr algn="ctr" fontAlgn="b"/>
                      <a:r>
                        <a:rPr lang="en-US" b="1" dirty="0" err="1">
                          <a:effectLst/>
                        </a:rPr>
                        <a:t>ColumnFamily</a:t>
                      </a:r>
                      <a:endParaRPr lang="en-US" b="1" dirty="0">
                        <a:effectLst/>
                      </a:endParaRPr>
                    </a:p>
                  </a:txBody>
                  <a:tcPr marL="95250" marR="95250" marT="47625" marB="47625"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c>
                  <a:txBody>
                    <a:bodyPr/>
                    <a:lstStyle/>
                    <a:p>
                      <a:pPr algn="ctr" fontAlgn="b"/>
                      <a:r>
                        <a:rPr lang="en-US" b="1" dirty="0" err="1">
                          <a:effectLst/>
                        </a:rPr>
                        <a:t>ColumnQualifier</a:t>
                      </a:r>
                      <a:endParaRPr lang="en-US" b="1" dirty="0">
                        <a:effectLst/>
                      </a:endParaRPr>
                    </a:p>
                  </a:txBody>
                  <a:tcPr marL="95250" marR="95250" marT="47625" marB="47625"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c>
                  <a:txBody>
                    <a:bodyPr/>
                    <a:lstStyle/>
                    <a:p>
                      <a:pPr algn="ctr" fontAlgn="b"/>
                      <a:r>
                        <a:rPr lang="en-US" b="1" dirty="0">
                          <a:effectLst/>
                        </a:rPr>
                        <a:t>Value</a:t>
                      </a:r>
                    </a:p>
                  </a:txBody>
                  <a:tcPr marL="95250" marR="95250" marT="47625" marB="47625"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r>
              <a:tr h="0">
                <a:tc>
                  <a:txBody>
                    <a:bodyPr/>
                    <a:lstStyle/>
                    <a:p>
                      <a:pPr algn="l" fontAlgn="t"/>
                      <a:r>
                        <a:rPr lang="en-US">
                          <a:effectLst/>
                        </a:rPr>
                        <a:t>sys.cpu.user\1447879348291</a:t>
                      </a:r>
                    </a:p>
                  </a:txBody>
                  <a:tcPr marL="95250" marR="95250" marT="95250" marB="95250">
                    <a:lnL>
                      <a:noFill/>
                    </a:lnL>
                    <a:lnR>
                      <a:noFill/>
                    </a:lnR>
                    <a:lnT w="9525" cap="flat" cmpd="sng" algn="ctr">
                      <a:solidFill>
                        <a:srgbClr val="CCCCCC"/>
                      </a:solidFill>
                      <a:prstDash val="solid"/>
                      <a:round/>
                      <a:headEnd type="none" w="med" len="med"/>
                      <a:tailEnd type="none" w="med" len="med"/>
                    </a:lnT>
                    <a:lnB>
                      <a:noFill/>
                    </a:lnB>
                    <a:solidFill>
                      <a:srgbClr val="F9FBFC"/>
                    </a:solidFill>
                  </a:tcPr>
                </a:tc>
                <a:tc>
                  <a:txBody>
                    <a:bodyPr/>
                    <a:lstStyle/>
                    <a:p>
                      <a:pPr algn="l" fontAlgn="t"/>
                      <a:r>
                        <a:rPr lang="en-US">
                          <a:effectLst/>
                        </a:rPr>
                        <a:t>host=r001n01</a:t>
                      </a:r>
                    </a:p>
                  </a:txBody>
                  <a:tcPr marL="95250" marR="95250" marT="95250" marB="95250">
                    <a:lnL>
                      <a:noFill/>
                    </a:lnL>
                    <a:lnR>
                      <a:noFill/>
                    </a:lnR>
                    <a:lnT w="9525" cap="flat" cmpd="sng" algn="ctr">
                      <a:solidFill>
                        <a:srgbClr val="CCCCCC"/>
                      </a:solidFill>
                      <a:prstDash val="solid"/>
                      <a:round/>
                      <a:headEnd type="none" w="med" len="med"/>
                      <a:tailEnd type="none" w="med" len="med"/>
                    </a:lnT>
                    <a:lnB>
                      <a:noFill/>
                    </a:lnB>
                    <a:solidFill>
                      <a:srgbClr val="F9FBFC"/>
                    </a:solidFill>
                  </a:tcPr>
                </a:tc>
                <a:tc>
                  <a:txBody>
                    <a:bodyPr/>
                    <a:lstStyle/>
                    <a:p>
                      <a:pPr algn="l" fontAlgn="t"/>
                      <a:r>
                        <a:rPr lang="en-US">
                          <a:effectLst/>
                        </a:rPr>
                        <a:t>instance=0,rack=r001</a:t>
                      </a:r>
                    </a:p>
                  </a:txBody>
                  <a:tcPr marL="95250" marR="95250" marT="95250" marB="95250">
                    <a:lnL>
                      <a:noFill/>
                    </a:lnL>
                    <a:lnR>
                      <a:noFill/>
                    </a:lnR>
                    <a:lnT w="9525" cap="flat" cmpd="sng" algn="ctr">
                      <a:solidFill>
                        <a:srgbClr val="CCCCCC"/>
                      </a:solidFill>
                      <a:prstDash val="solid"/>
                      <a:round/>
                      <a:headEnd type="none" w="med" len="med"/>
                      <a:tailEnd type="none" w="med" len="med"/>
                    </a:lnT>
                    <a:lnB>
                      <a:noFill/>
                    </a:lnB>
                    <a:solidFill>
                      <a:srgbClr val="F9FBFC"/>
                    </a:solidFill>
                  </a:tcPr>
                </a:tc>
                <a:tc>
                  <a:txBody>
                    <a:bodyPr/>
                    <a:lstStyle/>
                    <a:p>
                      <a:pPr algn="l" fontAlgn="t"/>
                      <a:r>
                        <a:rPr lang="en-US">
                          <a:effectLst/>
                        </a:rPr>
                        <a:t>2.0</a:t>
                      </a:r>
                    </a:p>
                  </a:txBody>
                  <a:tcPr marL="95250" marR="95250" marT="95250" marB="95250">
                    <a:lnL>
                      <a:noFill/>
                    </a:lnL>
                    <a:lnR>
                      <a:noFill/>
                    </a:lnR>
                    <a:lnT w="9525" cap="flat" cmpd="sng" algn="ctr">
                      <a:solidFill>
                        <a:srgbClr val="CCCCCC"/>
                      </a:solidFill>
                      <a:prstDash val="solid"/>
                      <a:round/>
                      <a:headEnd type="none" w="med" len="med"/>
                      <a:tailEnd type="none" w="med" len="med"/>
                    </a:lnT>
                    <a:lnB>
                      <a:noFill/>
                    </a:lnB>
                    <a:solidFill>
                      <a:srgbClr val="F9FBFC"/>
                    </a:solidFill>
                  </a:tcPr>
                </a:tc>
              </a:tr>
              <a:tr h="0">
                <a:tc>
                  <a:txBody>
                    <a:bodyPr/>
                    <a:lstStyle/>
                    <a:p>
                      <a:pPr algn="l" fontAlgn="t"/>
                      <a:r>
                        <a:rPr lang="en-US">
                          <a:effectLst/>
                        </a:rPr>
                        <a:t>sys.cpu.user\1447879348291</a:t>
                      </a:r>
                    </a:p>
                  </a:txBody>
                  <a:tcPr marL="95250" marR="95250" marT="95250" marB="95250">
                    <a:lnL>
                      <a:noFill/>
                    </a:lnL>
                    <a:lnR>
                      <a:noFill/>
                    </a:lnR>
                    <a:lnT>
                      <a:noFill/>
                    </a:lnT>
                    <a:lnB>
                      <a:noFill/>
                    </a:lnB>
                    <a:solidFill>
                      <a:srgbClr val="F3F7FA"/>
                    </a:solidFill>
                  </a:tcPr>
                </a:tc>
                <a:tc>
                  <a:txBody>
                    <a:bodyPr/>
                    <a:lstStyle/>
                    <a:p>
                      <a:pPr algn="l" fontAlgn="t"/>
                      <a:r>
                        <a:rPr lang="en-US">
                          <a:effectLst/>
                        </a:rPr>
                        <a:t>instance=0</a:t>
                      </a:r>
                    </a:p>
                  </a:txBody>
                  <a:tcPr marL="95250" marR="95250" marT="95250" marB="95250">
                    <a:lnL>
                      <a:noFill/>
                    </a:lnL>
                    <a:lnR>
                      <a:noFill/>
                    </a:lnR>
                    <a:lnT>
                      <a:noFill/>
                    </a:lnT>
                    <a:lnB>
                      <a:noFill/>
                    </a:lnB>
                    <a:solidFill>
                      <a:srgbClr val="F3F7FA"/>
                    </a:solidFill>
                  </a:tcPr>
                </a:tc>
                <a:tc>
                  <a:txBody>
                    <a:bodyPr/>
                    <a:lstStyle/>
                    <a:p>
                      <a:pPr algn="l" fontAlgn="t"/>
                      <a:r>
                        <a:rPr lang="en-US">
                          <a:effectLst/>
                        </a:rPr>
                        <a:t>host=r001n01,rack=r001</a:t>
                      </a:r>
                    </a:p>
                  </a:txBody>
                  <a:tcPr marL="95250" marR="95250" marT="95250" marB="95250">
                    <a:lnL>
                      <a:noFill/>
                    </a:lnL>
                    <a:lnR>
                      <a:noFill/>
                    </a:lnR>
                    <a:lnT>
                      <a:noFill/>
                    </a:lnT>
                    <a:lnB>
                      <a:noFill/>
                    </a:lnB>
                    <a:solidFill>
                      <a:srgbClr val="F3F7FA"/>
                    </a:solidFill>
                  </a:tcPr>
                </a:tc>
                <a:tc>
                  <a:txBody>
                    <a:bodyPr/>
                    <a:lstStyle/>
                    <a:p>
                      <a:pPr algn="l" fontAlgn="t"/>
                      <a:r>
                        <a:rPr lang="en-US">
                          <a:effectLst/>
                        </a:rPr>
                        <a:t>2.0</a:t>
                      </a:r>
                    </a:p>
                  </a:txBody>
                  <a:tcPr marL="95250" marR="95250" marT="95250" marB="95250">
                    <a:lnL>
                      <a:noFill/>
                    </a:lnL>
                    <a:lnR>
                      <a:noFill/>
                    </a:lnR>
                    <a:lnT>
                      <a:noFill/>
                    </a:lnT>
                    <a:lnB>
                      <a:noFill/>
                    </a:lnB>
                    <a:solidFill>
                      <a:srgbClr val="F3F7FA"/>
                    </a:solidFill>
                  </a:tcPr>
                </a:tc>
              </a:tr>
              <a:tr h="0">
                <a:tc>
                  <a:txBody>
                    <a:bodyPr/>
                    <a:lstStyle/>
                    <a:p>
                      <a:pPr algn="l" fontAlgn="t"/>
                      <a:r>
                        <a:rPr lang="en-US" dirty="0" err="1">
                          <a:effectLst/>
                        </a:rPr>
                        <a:t>sys.cpu.user</a:t>
                      </a:r>
                      <a:r>
                        <a:rPr lang="en-US" dirty="0">
                          <a:effectLst/>
                        </a:rPr>
                        <a:t>\1447879348291</a:t>
                      </a:r>
                    </a:p>
                  </a:txBody>
                  <a:tcPr marL="95250" marR="95250" marT="95250" marB="95250">
                    <a:lnL>
                      <a:noFill/>
                    </a:lnL>
                    <a:lnR>
                      <a:noFill/>
                    </a:lnR>
                    <a:lnT>
                      <a:noFill/>
                    </a:lnT>
                    <a:lnB w="9525" cap="flat" cmpd="sng" algn="ctr">
                      <a:solidFill>
                        <a:srgbClr val="CCCCCC"/>
                      </a:solidFill>
                      <a:prstDash val="solid"/>
                      <a:round/>
                      <a:headEnd type="none" w="med" len="med"/>
                      <a:tailEnd type="none" w="med" len="med"/>
                    </a:lnB>
                    <a:solidFill>
                      <a:srgbClr val="F9FBFC"/>
                    </a:solidFill>
                  </a:tcPr>
                </a:tc>
                <a:tc>
                  <a:txBody>
                    <a:bodyPr/>
                    <a:lstStyle/>
                    <a:p>
                      <a:pPr algn="l" fontAlgn="t"/>
                      <a:r>
                        <a:rPr lang="en-US">
                          <a:effectLst/>
                        </a:rPr>
                        <a:t>rack=r001</a:t>
                      </a:r>
                    </a:p>
                  </a:txBody>
                  <a:tcPr marL="95250" marR="95250" marT="95250" marB="95250">
                    <a:lnL>
                      <a:noFill/>
                    </a:lnL>
                    <a:lnR>
                      <a:noFill/>
                    </a:lnR>
                    <a:lnT>
                      <a:noFill/>
                    </a:lnT>
                    <a:lnB w="9525" cap="flat" cmpd="sng" algn="ctr">
                      <a:solidFill>
                        <a:srgbClr val="CCCCCC"/>
                      </a:solidFill>
                      <a:prstDash val="solid"/>
                      <a:round/>
                      <a:headEnd type="none" w="med" len="med"/>
                      <a:tailEnd type="none" w="med" len="med"/>
                    </a:lnB>
                    <a:solidFill>
                      <a:srgbClr val="F9FBFC"/>
                    </a:solidFill>
                  </a:tcPr>
                </a:tc>
                <a:tc>
                  <a:txBody>
                    <a:bodyPr/>
                    <a:lstStyle/>
                    <a:p>
                      <a:pPr algn="l" fontAlgn="t"/>
                      <a:r>
                        <a:rPr lang="en-US">
                          <a:effectLst/>
                        </a:rPr>
                        <a:t>host=r001n01,instance=0</a:t>
                      </a:r>
                    </a:p>
                  </a:txBody>
                  <a:tcPr marL="95250" marR="95250" marT="95250" marB="95250">
                    <a:lnL>
                      <a:noFill/>
                    </a:lnL>
                    <a:lnR>
                      <a:noFill/>
                    </a:lnR>
                    <a:lnT>
                      <a:noFill/>
                    </a:lnT>
                    <a:lnB w="9525" cap="flat" cmpd="sng" algn="ctr">
                      <a:solidFill>
                        <a:srgbClr val="CCCCCC"/>
                      </a:solidFill>
                      <a:prstDash val="solid"/>
                      <a:round/>
                      <a:headEnd type="none" w="med" len="med"/>
                      <a:tailEnd type="none" w="med" len="med"/>
                    </a:lnB>
                    <a:solidFill>
                      <a:srgbClr val="F9FBFC"/>
                    </a:solidFill>
                  </a:tcPr>
                </a:tc>
                <a:tc>
                  <a:txBody>
                    <a:bodyPr/>
                    <a:lstStyle/>
                    <a:p>
                      <a:pPr algn="l" fontAlgn="t"/>
                      <a:r>
                        <a:rPr lang="en-US" dirty="0">
                          <a:effectLst/>
                        </a:rPr>
                        <a:t>2.0</a:t>
                      </a:r>
                    </a:p>
                  </a:txBody>
                  <a:tcPr marL="95250" marR="95250" marT="95250" marB="95250">
                    <a:lnL>
                      <a:noFill/>
                    </a:lnL>
                    <a:lnR>
                      <a:noFill/>
                    </a:lnR>
                    <a:lnT>
                      <a:noFill/>
                    </a:lnT>
                    <a:lnB w="9525" cap="flat" cmpd="sng" algn="ctr">
                      <a:solidFill>
                        <a:srgbClr val="CCCCCC"/>
                      </a:solidFill>
                      <a:prstDash val="solid"/>
                      <a:round/>
                      <a:headEnd type="none" w="med" len="med"/>
                      <a:tailEnd type="none" w="med" len="med"/>
                    </a:lnB>
                    <a:solidFill>
                      <a:srgbClr val="F9FBFC"/>
                    </a:solidFill>
                  </a:tcPr>
                </a:tc>
              </a:tr>
            </a:tbl>
          </a:graphicData>
        </a:graphic>
      </p:graphicFrame>
      <p:sp>
        <p:nvSpPr>
          <p:cNvPr id="7" name="TextBox 6"/>
          <p:cNvSpPr txBox="1"/>
          <p:nvPr/>
        </p:nvSpPr>
        <p:spPr>
          <a:xfrm>
            <a:off x="671757" y="6402943"/>
            <a:ext cx="4206601" cy="246221"/>
          </a:xfrm>
          <a:prstGeom prst="rect">
            <a:avLst/>
          </a:prstGeom>
          <a:noFill/>
        </p:spPr>
        <p:txBody>
          <a:bodyPr wrap="none" rtlCol="0">
            <a:spAutoFit/>
          </a:bodyPr>
          <a:lstStyle/>
          <a:p>
            <a:r>
              <a:rPr lang="en-US" sz="1000" dirty="0">
                <a:hlinkClick r:id="rId3"/>
              </a:rPr>
              <a:t>https://nationalsecurityagency.github.io/timely/docs/#</a:t>
            </a:r>
            <a:r>
              <a:rPr lang="en-US" sz="1000" dirty="0" smtClean="0">
                <a:hlinkClick r:id="rId3"/>
              </a:rPr>
              <a:t>data-storage-example</a:t>
            </a:r>
            <a:r>
              <a:rPr lang="en-US" sz="1000" dirty="0" smtClean="0"/>
              <a:t> </a:t>
            </a:r>
            <a:endParaRPr lang="en-US" sz="1000" dirty="0"/>
          </a:p>
        </p:txBody>
      </p:sp>
      <p:sp>
        <p:nvSpPr>
          <p:cNvPr id="9" name="TextBox 8"/>
          <p:cNvSpPr txBox="1"/>
          <p:nvPr/>
        </p:nvSpPr>
        <p:spPr>
          <a:xfrm>
            <a:off x="712083" y="4649281"/>
            <a:ext cx="2808269" cy="830997"/>
          </a:xfrm>
          <a:prstGeom prst="rect">
            <a:avLst/>
          </a:prstGeom>
          <a:noFill/>
        </p:spPr>
        <p:txBody>
          <a:bodyPr wrap="none" rtlCol="0">
            <a:spAutoFit/>
          </a:bodyPr>
          <a:lstStyle/>
          <a:p>
            <a:pPr marL="457200" indent="-457200">
              <a:buFont typeface="Arial" panose="020B0604020202020204" pitchFamily="34" charset="0"/>
              <a:buChar char="•"/>
            </a:pPr>
            <a:r>
              <a:rPr lang="en-US" sz="2400" dirty="0" smtClean="0"/>
              <a:t>Compound key</a:t>
            </a:r>
          </a:p>
          <a:p>
            <a:pPr marL="457200" indent="-457200">
              <a:buFont typeface="Arial" panose="020B0604020202020204" pitchFamily="34" charset="0"/>
              <a:buChar char="•"/>
            </a:pPr>
            <a:r>
              <a:rPr lang="en-US" sz="2400" dirty="0" smtClean="0"/>
              <a:t>Intentional order</a:t>
            </a:r>
            <a:endParaRPr lang="en-US" sz="2400" dirty="0"/>
          </a:p>
        </p:txBody>
      </p:sp>
      <p:sp>
        <p:nvSpPr>
          <p:cNvPr id="11" name="TextBox 10"/>
          <p:cNvSpPr txBox="1"/>
          <p:nvPr/>
        </p:nvSpPr>
        <p:spPr>
          <a:xfrm>
            <a:off x="4161950" y="4649281"/>
            <a:ext cx="411402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Multiple values per key</a:t>
            </a:r>
          </a:p>
          <a:p>
            <a:pPr marL="342900" indent="-342900">
              <a:buFont typeface="Arial" panose="020B0604020202020204" pitchFamily="34" charset="0"/>
              <a:buChar char="•"/>
            </a:pPr>
            <a:r>
              <a:rPr lang="en-US" sz="2400" dirty="0" smtClean="0"/>
              <a:t>Repeated values</a:t>
            </a:r>
            <a:endParaRPr lang="en-US" sz="2400"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4</a:t>
            </a:fld>
            <a:endParaRPr lang="en-US"/>
          </a:p>
        </p:txBody>
      </p:sp>
      <p:sp>
        <p:nvSpPr>
          <p:cNvPr id="12" name="TextBox 11"/>
          <p:cNvSpPr txBox="1"/>
          <p:nvPr/>
        </p:nvSpPr>
        <p:spPr>
          <a:xfrm>
            <a:off x="1584116" y="5676595"/>
            <a:ext cx="5975769" cy="461665"/>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400" b="1" dirty="0" smtClean="0"/>
              <a:t>Many tricks to encode information into K-Vs</a:t>
            </a:r>
            <a:endParaRPr lang="en-US" sz="2400" b="1" dirty="0"/>
          </a:p>
        </p:txBody>
      </p:sp>
    </p:spTree>
    <p:extLst>
      <p:ext uri="{BB962C8B-B14F-4D97-AF65-F5344CB8AC3E}">
        <p14:creationId xmlns:p14="http://schemas.microsoft.com/office/powerpoint/2010/main" val="35175968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MxM</a:t>
            </a:r>
            <a:r>
              <a:rPr lang="en-US" dirty="0"/>
              <a:t>: Graphulo vs. MapReduce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45" r="7736"/>
          <a:stretch/>
        </p:blipFill>
        <p:spPr>
          <a:xfrm>
            <a:off x="76200" y="2104818"/>
            <a:ext cx="4577283" cy="3833561"/>
          </a:xfrm>
          <a:prstGeom prst="rect">
            <a:avLst/>
          </a:prstGeom>
        </p:spPr>
      </p:pic>
      <p:sp>
        <p:nvSpPr>
          <p:cNvPr id="11" name="TextBox 10"/>
          <p:cNvSpPr txBox="1"/>
          <p:nvPr/>
        </p:nvSpPr>
        <p:spPr>
          <a:xfrm>
            <a:off x="571500" y="4391025"/>
            <a:ext cx="1292085" cy="646331"/>
          </a:xfrm>
          <a:prstGeom prst="rect">
            <a:avLst/>
          </a:prstGeom>
          <a:noFill/>
        </p:spPr>
        <p:txBody>
          <a:bodyPr wrap="none" rtlCol="0">
            <a:spAutoFit/>
          </a:bodyPr>
          <a:lstStyle/>
          <a:p>
            <a:r>
              <a:rPr lang="en-US" dirty="0" smtClean="0"/>
              <a:t>Huge YARN</a:t>
            </a:r>
          </a:p>
          <a:p>
            <a:r>
              <a:rPr lang="en-US" dirty="0" smtClean="0"/>
              <a:t>startup cost</a:t>
            </a:r>
            <a:endParaRPr lang="en-US" dirty="0"/>
          </a:p>
        </p:txBody>
      </p:sp>
      <p:sp>
        <p:nvSpPr>
          <p:cNvPr id="15" name="TextBox 14"/>
          <p:cNvSpPr txBox="1"/>
          <p:nvPr/>
        </p:nvSpPr>
        <p:spPr>
          <a:xfrm>
            <a:off x="2364841" y="2418885"/>
            <a:ext cx="1604157" cy="646331"/>
          </a:xfrm>
          <a:prstGeom prst="rect">
            <a:avLst/>
          </a:prstGeom>
          <a:noFill/>
        </p:spPr>
        <p:txBody>
          <a:bodyPr wrap="none" rtlCol="0">
            <a:spAutoFit/>
          </a:bodyPr>
          <a:lstStyle/>
          <a:p>
            <a:r>
              <a:rPr lang="en-US" dirty="0" smtClean="0"/>
              <a:t>Convergence</a:t>
            </a:r>
          </a:p>
          <a:p>
            <a:r>
              <a:rPr lang="en-US" dirty="0" smtClean="0"/>
              <a:t>at larger inputs</a:t>
            </a:r>
            <a:endParaRPr lang="en-US"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40</a:t>
            </a:fld>
            <a:endParaRPr lang="en-US"/>
          </a:p>
        </p:txBody>
      </p:sp>
    </p:spTree>
    <p:extLst>
      <p:ext uri="{BB962C8B-B14F-4D97-AF65-F5344CB8AC3E}">
        <p14:creationId xmlns:p14="http://schemas.microsoft.com/office/powerpoint/2010/main" val="227936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MxM</a:t>
            </a:r>
            <a:r>
              <a:rPr lang="en-US" dirty="0"/>
              <a:t>: Graphulo vs. MapReduce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45" r="7736"/>
          <a:stretch/>
        </p:blipFill>
        <p:spPr>
          <a:xfrm>
            <a:off x="76200" y="2104818"/>
            <a:ext cx="4577283" cy="383356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565" r="7924"/>
          <a:stretch/>
        </p:blipFill>
        <p:spPr>
          <a:xfrm>
            <a:off x="4495800" y="2104818"/>
            <a:ext cx="4504771" cy="3833561"/>
          </a:xfrm>
          <a:prstGeom prst="rect">
            <a:avLst/>
          </a:prstGeom>
        </p:spPr>
      </p:pic>
      <p:sp>
        <p:nvSpPr>
          <p:cNvPr id="11" name="TextBox 10"/>
          <p:cNvSpPr txBox="1"/>
          <p:nvPr/>
        </p:nvSpPr>
        <p:spPr>
          <a:xfrm>
            <a:off x="571500" y="4391025"/>
            <a:ext cx="1292085" cy="646331"/>
          </a:xfrm>
          <a:prstGeom prst="rect">
            <a:avLst/>
          </a:prstGeom>
          <a:noFill/>
        </p:spPr>
        <p:txBody>
          <a:bodyPr wrap="none" rtlCol="0">
            <a:spAutoFit/>
          </a:bodyPr>
          <a:lstStyle/>
          <a:p>
            <a:r>
              <a:rPr lang="en-US" dirty="0" smtClean="0"/>
              <a:t>Huge YARN</a:t>
            </a:r>
          </a:p>
          <a:p>
            <a:r>
              <a:rPr lang="en-US" dirty="0" smtClean="0"/>
              <a:t>startup cost</a:t>
            </a:r>
            <a:endParaRPr lang="en-US" dirty="0"/>
          </a:p>
        </p:txBody>
      </p:sp>
      <p:sp>
        <p:nvSpPr>
          <p:cNvPr id="12" name="TextBox 11"/>
          <p:cNvSpPr txBox="1"/>
          <p:nvPr/>
        </p:nvSpPr>
        <p:spPr>
          <a:xfrm>
            <a:off x="5679972" y="2690967"/>
            <a:ext cx="764825" cy="646331"/>
          </a:xfrm>
          <a:prstGeom prst="rect">
            <a:avLst/>
          </a:prstGeom>
          <a:noFill/>
        </p:spPr>
        <p:txBody>
          <a:bodyPr wrap="none" rtlCol="0">
            <a:spAutoFit/>
          </a:bodyPr>
          <a:lstStyle/>
          <a:p>
            <a:pPr algn="ctr"/>
            <a:r>
              <a:rPr lang="en-US" dirty="0" smtClean="0"/>
              <a:t>Burst</a:t>
            </a:r>
          </a:p>
          <a:p>
            <a:pPr algn="ctr"/>
            <a:r>
              <a:rPr lang="en-US" dirty="0" smtClean="0"/>
              <a:t>Ingest</a:t>
            </a:r>
            <a:endParaRPr lang="en-US" dirty="0"/>
          </a:p>
        </p:txBody>
      </p:sp>
      <p:sp>
        <p:nvSpPr>
          <p:cNvPr id="13" name="TextBox 12"/>
          <p:cNvSpPr txBox="1"/>
          <p:nvPr/>
        </p:nvSpPr>
        <p:spPr>
          <a:xfrm>
            <a:off x="7104129" y="2418885"/>
            <a:ext cx="1884875" cy="923330"/>
          </a:xfrm>
          <a:prstGeom prst="rect">
            <a:avLst/>
          </a:prstGeom>
          <a:noFill/>
        </p:spPr>
        <p:txBody>
          <a:bodyPr wrap="none" rtlCol="0">
            <a:spAutoFit/>
          </a:bodyPr>
          <a:lstStyle/>
          <a:p>
            <a:pPr algn="ctr"/>
            <a:r>
              <a:rPr lang="en-US" dirty="0" smtClean="0"/>
              <a:t>Sustained Ingest:</a:t>
            </a:r>
            <a:endParaRPr lang="en-US" dirty="0"/>
          </a:p>
          <a:p>
            <a:pPr algn="ctr"/>
            <a:r>
              <a:rPr lang="en-US" dirty="0" smtClean="0"/>
              <a:t>compactions </a:t>
            </a:r>
            <a:br>
              <a:rPr lang="en-US" dirty="0" smtClean="0"/>
            </a:br>
            <a:r>
              <a:rPr lang="en-US" dirty="0" smtClean="0"/>
              <a:t>throttle </a:t>
            </a:r>
            <a:r>
              <a:rPr lang="en-US" dirty="0"/>
              <a:t>Accumulo</a:t>
            </a:r>
          </a:p>
        </p:txBody>
      </p:sp>
      <p:sp>
        <p:nvSpPr>
          <p:cNvPr id="3" name="Slide Number Placeholder 2"/>
          <p:cNvSpPr>
            <a:spLocks noGrp="1"/>
          </p:cNvSpPr>
          <p:nvPr>
            <p:ph type="sldNum" sz="quarter" idx="4"/>
          </p:nvPr>
        </p:nvSpPr>
        <p:spPr/>
        <p:txBody>
          <a:bodyPr/>
          <a:lstStyle/>
          <a:p>
            <a:fld id="{71669833-F6D1-4A24-9E2B-B954F35C4C41}" type="slidenum">
              <a:rPr lang="en-US" smtClean="0"/>
              <a:pPr/>
              <a:t>41</a:t>
            </a:fld>
            <a:endParaRPr lang="en-US"/>
          </a:p>
        </p:txBody>
      </p:sp>
      <p:sp>
        <p:nvSpPr>
          <p:cNvPr id="10" name="TextBox 9"/>
          <p:cNvSpPr txBox="1"/>
          <p:nvPr/>
        </p:nvSpPr>
        <p:spPr>
          <a:xfrm>
            <a:off x="2364841" y="2418885"/>
            <a:ext cx="1604157" cy="646331"/>
          </a:xfrm>
          <a:prstGeom prst="rect">
            <a:avLst/>
          </a:prstGeom>
          <a:noFill/>
        </p:spPr>
        <p:txBody>
          <a:bodyPr wrap="none" rtlCol="0">
            <a:spAutoFit/>
          </a:bodyPr>
          <a:lstStyle/>
          <a:p>
            <a:r>
              <a:rPr lang="en-US" dirty="0" smtClean="0"/>
              <a:t>Convergence</a:t>
            </a:r>
          </a:p>
          <a:p>
            <a:r>
              <a:rPr lang="en-US" dirty="0" smtClean="0"/>
              <a:t>at larger inputs</a:t>
            </a:r>
            <a:endParaRPr lang="en-US" dirty="0"/>
          </a:p>
        </p:txBody>
      </p:sp>
    </p:spTree>
    <p:extLst>
      <p:ext uri="{BB962C8B-B14F-4D97-AF65-F5344CB8AC3E}">
        <p14:creationId xmlns:p14="http://schemas.microsoft.com/office/powerpoint/2010/main" val="24875335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err="1"/>
              <a:t>MxM</a:t>
            </a:r>
            <a:r>
              <a:rPr lang="en-US" dirty="0"/>
              <a:t>: Graphulo vs. </a:t>
            </a:r>
            <a:r>
              <a:rPr lang="en-US" dirty="0" smtClean="0"/>
              <a:t>MapReduce</a:t>
            </a:r>
            <a:endParaRPr lang="en-US" dirty="0"/>
          </a:p>
        </p:txBody>
      </p:sp>
      <p:sp>
        <p:nvSpPr>
          <p:cNvPr id="11" name="Text Placeholder 10"/>
          <p:cNvSpPr>
            <a:spLocks noGrp="1"/>
          </p:cNvSpPr>
          <p:nvPr>
            <p:ph type="body" sz="quarter" idx="12"/>
          </p:nvPr>
        </p:nvSpPr>
        <p:spPr/>
        <p:txBody>
          <a:bodyPr/>
          <a:lstStyle/>
          <a:p>
            <a:r>
              <a:rPr lang="en-US" dirty="0" smtClean="0"/>
              <a:t>Table of Results</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3330"/>
          <a:stretch/>
        </p:blipFill>
        <p:spPr>
          <a:xfrm>
            <a:off x="500062" y="2670922"/>
            <a:ext cx="8143875" cy="2947147"/>
          </a:xfrm>
          <a:prstGeom prst="rect">
            <a:avLst/>
          </a:prstGeom>
        </p:spPr>
      </p:pic>
      <p:sp>
        <p:nvSpPr>
          <p:cNvPr id="2" name="Slide Number Placeholder 1"/>
          <p:cNvSpPr>
            <a:spLocks noGrp="1"/>
          </p:cNvSpPr>
          <p:nvPr>
            <p:ph type="sldNum" sz="quarter" idx="4"/>
          </p:nvPr>
        </p:nvSpPr>
        <p:spPr/>
        <p:txBody>
          <a:bodyPr/>
          <a:lstStyle/>
          <a:p>
            <a:fld id="{71669833-F6D1-4A24-9E2B-B954F35C4C41}" type="slidenum">
              <a:rPr lang="en-US" smtClean="0"/>
              <a:pPr/>
              <a:t>42</a:t>
            </a:fld>
            <a:endParaRPr lang="en-US"/>
          </a:p>
        </p:txBody>
      </p:sp>
    </p:spTree>
    <p:extLst>
      <p:ext uri="{BB962C8B-B14F-4D97-AF65-F5344CB8AC3E}">
        <p14:creationId xmlns:p14="http://schemas.microsoft.com/office/powerpoint/2010/main" val="3598482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When to use Graphulo?</a:t>
            </a:r>
            <a:endParaRPr lang="en-US" dirty="0"/>
          </a:p>
        </p:txBody>
      </p:sp>
      <p:sp>
        <p:nvSpPr>
          <p:cNvPr id="5" name="Text Placeholder 4"/>
          <p:cNvSpPr>
            <a:spLocks noGrp="1"/>
          </p:cNvSpPr>
          <p:nvPr>
            <p:ph type="body" sz="quarter" idx="11"/>
          </p:nvPr>
        </p:nvSpPr>
        <p:spPr>
          <a:xfrm>
            <a:off x="659305" y="1736725"/>
            <a:ext cx="8196210" cy="4102100"/>
          </a:xfrm>
        </p:spPr>
        <p:txBody>
          <a:bodyPr/>
          <a:lstStyle/>
          <a:p>
            <a:r>
              <a:rPr lang="en-US" dirty="0" smtClean="0"/>
              <a:t>Use Graphulo for I/O-bound single-pass analytics</a:t>
            </a:r>
          </a:p>
          <a:p>
            <a:pPr lvl="1"/>
            <a:r>
              <a:rPr lang="en-US" dirty="0" smtClean="0"/>
              <a:t>Big speedup for smaller problem sizes</a:t>
            </a:r>
          </a:p>
          <a:p>
            <a:pPr lvl="1"/>
            <a:r>
              <a:rPr lang="en-US" dirty="0" smtClean="0"/>
              <a:t>Equivalent at larger problem sizes</a:t>
            </a:r>
          </a:p>
          <a:p>
            <a:pPr lvl="1"/>
            <a:r>
              <a:rPr lang="en-US" dirty="0" smtClean="0"/>
              <a:t>Holds against external in-memory processing (D4M, MTJ matrix libraries) &amp; distributed (MapReduce)</a:t>
            </a:r>
          </a:p>
          <a:p>
            <a:r>
              <a:rPr lang="en-US" dirty="0" smtClean="0"/>
              <a:t>Use an in-memory system </a:t>
            </a:r>
            <a:br>
              <a:rPr lang="en-US" dirty="0" smtClean="0"/>
            </a:br>
            <a:r>
              <a:rPr lang="en-US" dirty="0" smtClean="0"/>
              <a:t>for CPU-bound or multi-pass analytics</a:t>
            </a:r>
          </a:p>
          <a:p>
            <a:pPr lvl="1"/>
            <a:r>
              <a:rPr lang="en-US" dirty="0" smtClean="0"/>
              <a:t>k-Truss task: expressed as a graph algorithm </a:t>
            </a:r>
            <a:br>
              <a:rPr lang="en-US" dirty="0" smtClean="0"/>
            </a:br>
            <a:r>
              <a:rPr lang="en-US" dirty="0" smtClean="0"/>
              <a:t>that loops over </a:t>
            </a:r>
            <a:r>
              <a:rPr lang="en-US" dirty="0" err="1" smtClean="0"/>
              <a:t>GraphBLAS</a:t>
            </a:r>
            <a:r>
              <a:rPr lang="en-US" dirty="0" smtClean="0"/>
              <a:t> kernels</a:t>
            </a:r>
          </a:p>
          <a:p>
            <a:pPr lvl="1"/>
            <a:r>
              <a:rPr lang="en-US" dirty="0" smtClean="0"/>
              <a:t>Horrible to write each intermediary table to disk</a:t>
            </a:r>
          </a:p>
          <a:p>
            <a:pPr lvl="2"/>
            <a:r>
              <a:rPr lang="en-US" dirty="0" smtClean="0"/>
              <a:t>Yet, even HPC systems write </a:t>
            </a:r>
            <a:r>
              <a:rPr lang="en-US" i="1" dirty="0" smtClean="0"/>
              <a:t>checkpoints</a:t>
            </a:r>
            <a:endParaRPr lang="en-US" dirty="0" smtClean="0"/>
          </a:p>
        </p:txBody>
      </p:sp>
      <p:sp>
        <p:nvSpPr>
          <p:cNvPr id="2" name="Slide Number Placeholder 1"/>
          <p:cNvSpPr>
            <a:spLocks noGrp="1"/>
          </p:cNvSpPr>
          <p:nvPr>
            <p:ph type="sldNum" sz="quarter" idx="4"/>
          </p:nvPr>
        </p:nvSpPr>
        <p:spPr/>
        <p:txBody>
          <a:bodyPr/>
          <a:lstStyle/>
          <a:p>
            <a:fld id="{71669833-F6D1-4A24-9E2B-B954F35C4C41}" type="slidenum">
              <a:rPr lang="en-US" smtClean="0"/>
              <a:pPr/>
              <a:t>43</a:t>
            </a:fld>
            <a:endParaRPr lang="en-US"/>
          </a:p>
        </p:txBody>
      </p:sp>
    </p:spTree>
    <p:extLst>
      <p:ext uri="{BB962C8B-B14F-4D97-AF65-F5344CB8AC3E}">
        <p14:creationId xmlns:p14="http://schemas.microsoft.com/office/powerpoint/2010/main" val="16429674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1757" y="1167124"/>
            <a:ext cx="7643568" cy="2641756"/>
          </a:xfrm>
        </p:spPr>
        <p:txBody>
          <a:bodyPr>
            <a:normAutofit/>
          </a:bodyPr>
          <a:lstStyle/>
          <a:p>
            <a:r>
              <a:rPr lang="en-US" dirty="0" smtClean="0"/>
              <a:t>RACO:</a:t>
            </a:r>
            <a:br>
              <a:rPr lang="en-US" dirty="0" smtClean="0"/>
            </a:br>
            <a:r>
              <a:rPr lang="en-US" dirty="0" smtClean="0"/>
              <a:t>Relational Algebra </a:t>
            </a:r>
            <a:br>
              <a:rPr lang="en-US" dirty="0" smtClean="0"/>
            </a:br>
            <a:r>
              <a:rPr lang="en-US" dirty="0" smtClean="0"/>
              <a:t>for Apache Accumulo</a:t>
            </a:r>
            <a:endParaRPr lang="en-US" dirty="0"/>
          </a:p>
        </p:txBody>
      </p:sp>
      <p:sp>
        <p:nvSpPr>
          <p:cNvPr id="6" name="TextBox 5"/>
          <p:cNvSpPr txBox="1"/>
          <p:nvPr/>
        </p:nvSpPr>
        <p:spPr>
          <a:xfrm>
            <a:off x="2161813" y="4339709"/>
            <a:ext cx="4663456" cy="923330"/>
          </a:xfrm>
          <a:prstGeom prst="rect">
            <a:avLst/>
          </a:prstGeom>
          <a:noFill/>
        </p:spPr>
        <p:txBody>
          <a:bodyPr wrap="none" rtlCol="0">
            <a:spAutoFit/>
          </a:bodyPr>
          <a:lstStyle/>
          <a:p>
            <a:r>
              <a:rPr lang="el-GR" sz="5400" b="1" dirty="0" smtClean="0"/>
              <a:t>π</a:t>
            </a:r>
            <a:r>
              <a:rPr lang="en-US" sz="5400" b="1" dirty="0" smtClean="0"/>
              <a:t>   </a:t>
            </a:r>
            <a:r>
              <a:rPr lang="el-GR" sz="5400" b="1" dirty="0" smtClean="0"/>
              <a:t>σ</a:t>
            </a:r>
            <a:r>
              <a:rPr lang="en-US" sz="5400" b="1" dirty="0" smtClean="0"/>
              <a:t>   ⋈</a:t>
            </a:r>
            <a:r>
              <a:rPr lang="en-US" sz="5400" b="1" dirty="0"/>
              <a:t> </a:t>
            </a:r>
            <a:r>
              <a:rPr lang="en-US" sz="5400" b="1" dirty="0" smtClean="0"/>
              <a:t>  </a:t>
            </a:r>
            <a:r>
              <a:rPr lang="el-GR" sz="5400" dirty="0" smtClean="0"/>
              <a:t>γ</a:t>
            </a:r>
            <a:r>
              <a:rPr lang="en-US" sz="5400" dirty="0" smtClean="0"/>
              <a:t>   ∪   </a:t>
            </a:r>
            <a:endParaRPr lang="en-US" sz="5400" b="1" dirty="0"/>
          </a:p>
        </p:txBody>
      </p:sp>
    </p:spTree>
    <p:extLst>
      <p:ext uri="{BB962C8B-B14F-4D97-AF65-F5344CB8AC3E}">
        <p14:creationId xmlns:p14="http://schemas.microsoft.com/office/powerpoint/2010/main" val="30154908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How to model a relation in Accumulo?</a:t>
            </a:r>
            <a:endParaRPr lang="en-US" dirty="0"/>
          </a:p>
        </p:txBody>
      </p:sp>
      <p:sp>
        <p:nvSpPr>
          <p:cNvPr id="3" name="Text Placeholder 2"/>
          <p:cNvSpPr>
            <a:spLocks noGrp="1"/>
          </p:cNvSpPr>
          <p:nvPr>
            <p:ph type="body" sz="quarter" idx="11"/>
          </p:nvPr>
        </p:nvSpPr>
        <p:spPr>
          <a:xfrm>
            <a:off x="3187699" y="3676118"/>
            <a:ext cx="5667815" cy="1926879"/>
          </a:xfrm>
        </p:spPr>
        <p:txBody>
          <a:bodyPr/>
          <a:lstStyle/>
          <a:p>
            <a:r>
              <a:rPr lang="en-US" dirty="0" smtClean="0"/>
              <a:t>Relations have lots of attributes</a:t>
            </a:r>
          </a:p>
          <a:p>
            <a:r>
              <a:rPr lang="en-US" dirty="0" smtClean="0"/>
              <a:t>More choices than with matrices</a:t>
            </a:r>
          </a:p>
          <a:p>
            <a:pPr lvl="1"/>
            <a:r>
              <a:rPr lang="en-US" dirty="0" smtClean="0"/>
              <a:t>Graphulo: adjacency, incidence, 				   single-table schemas</a:t>
            </a:r>
          </a:p>
          <a:p>
            <a:r>
              <a:rPr lang="en-US" dirty="0" smtClean="0"/>
              <a:t>Choice affects partitioning</a:t>
            </a:r>
          </a:p>
          <a:p>
            <a:r>
              <a:rPr lang="en-US" dirty="0" smtClean="0"/>
              <a:t>Should work for any </a:t>
            </a:r>
            <a:br>
              <a:rPr lang="en-US" dirty="0" smtClean="0"/>
            </a:br>
            <a:r>
              <a:rPr lang="en-US" dirty="0" smtClean="0"/>
              <a:t>Accumulo data</a:t>
            </a:r>
          </a:p>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05" y="2101943"/>
            <a:ext cx="2696895" cy="449209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37565504"/>
              </p:ext>
            </p:extLst>
          </p:nvPr>
        </p:nvGraphicFramePr>
        <p:xfrm>
          <a:off x="2609800" y="1546757"/>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none"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algn="ctr" defTabSz="457200" rtl="0" eaLnBrk="1" fontAlgn="t" latinLnBrk="0" hangingPunct="1"/>
                      <a:r>
                        <a:rPr lang="en-US" sz="1400" b="1" kern="1200" dirty="0" smtClean="0">
                          <a:solidFill>
                            <a:srgbClr val="222222"/>
                          </a:solidFill>
                          <a:effectLst/>
                          <a:latin typeface="inherit"/>
                          <a:ea typeface="+mn-ea"/>
                          <a:cs typeface="+mn-cs"/>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7" name="Bent-Up Arrow 6"/>
          <p:cNvSpPr/>
          <p:nvPr/>
        </p:nvSpPr>
        <p:spPr>
          <a:xfrm>
            <a:off x="3187700" y="2654300"/>
            <a:ext cx="1346200" cy="977900"/>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4"/>
          </p:nvPr>
        </p:nvSpPr>
        <p:spPr/>
        <p:txBody>
          <a:bodyPr/>
          <a:lstStyle/>
          <a:p>
            <a:fld id="{71669833-F6D1-4A24-9E2B-B954F35C4C41}" type="slidenum">
              <a:rPr lang="en-US" smtClean="0"/>
              <a:pPr/>
              <a:t>45</a:t>
            </a:fld>
            <a:endParaRPr lang="en-US"/>
          </a:p>
        </p:txBody>
      </p:sp>
    </p:spTree>
    <p:extLst>
      <p:ext uri="{BB962C8B-B14F-4D97-AF65-F5344CB8AC3E}">
        <p14:creationId xmlns:p14="http://schemas.microsoft.com/office/powerpoint/2010/main" val="13761704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Accumulo Access Paths "in the wild"</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46</a:t>
            </a:fld>
            <a:endParaRPr lang="en-US"/>
          </a:p>
        </p:txBody>
      </p:sp>
      <p:sp>
        <p:nvSpPr>
          <p:cNvPr id="6" name="Rectangle 5"/>
          <p:cNvSpPr/>
          <p:nvPr/>
        </p:nvSpPr>
        <p:spPr>
          <a:xfrm>
            <a:off x="2453217" y="2209800"/>
            <a:ext cx="2061633" cy="2828925"/>
          </a:xfrm>
          <a:prstGeom prst="rect">
            <a:avLst/>
          </a:prstGeom>
          <a:noFill/>
          <a:ln>
            <a:prstDash val="solid"/>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smtClean="0">
                <a:solidFill>
                  <a:schemeClr val="tx1"/>
                </a:solidFill>
              </a:rPr>
              <a:t>Data Model</a:t>
            </a:r>
            <a:endParaRPr lang="en-US" b="1" dirty="0">
              <a:solidFill>
                <a:schemeClr val="tx1"/>
              </a:solidFill>
            </a:endParaRPr>
          </a:p>
          <a:p>
            <a:pPr marL="285750" indent="-285750">
              <a:buFont typeface="Arial" panose="020B0604020202020204" pitchFamily="34" charset="0"/>
              <a:buChar char="•"/>
            </a:pPr>
            <a:r>
              <a:rPr lang="en-US" dirty="0" smtClean="0">
                <a:solidFill>
                  <a:schemeClr val="tx1"/>
                </a:solidFill>
              </a:rPr>
              <a:t>Relational</a:t>
            </a:r>
          </a:p>
          <a:p>
            <a:pPr marL="285750" indent="-285750">
              <a:buFont typeface="Arial" panose="020B0604020202020204" pitchFamily="34" charset="0"/>
              <a:buChar char="•"/>
            </a:pPr>
            <a:r>
              <a:rPr lang="en-US" dirty="0" smtClean="0">
                <a:solidFill>
                  <a:schemeClr val="tx1"/>
                </a:solidFill>
              </a:rPr>
              <a:t>RDF Triple</a:t>
            </a:r>
          </a:p>
          <a:p>
            <a:pPr marL="285750" indent="-285750">
              <a:buFont typeface="Arial" panose="020B0604020202020204" pitchFamily="34" charset="0"/>
              <a:buChar char="•"/>
            </a:pPr>
            <a:r>
              <a:rPr lang="en-US" dirty="0" smtClean="0">
                <a:solidFill>
                  <a:schemeClr val="tx1"/>
                </a:solidFill>
              </a:rPr>
              <a:t>Graph</a:t>
            </a:r>
          </a:p>
          <a:p>
            <a:pPr marL="285750" indent="-285750">
              <a:buFont typeface="Arial" panose="020B0604020202020204" pitchFamily="34" charset="0"/>
              <a:buChar char="•"/>
            </a:pPr>
            <a:r>
              <a:rPr lang="en-US" dirty="0" smtClean="0">
                <a:solidFill>
                  <a:schemeClr val="tx1"/>
                </a:solidFill>
              </a:rPr>
              <a:t>Spatiotemporal</a:t>
            </a:r>
          </a:p>
          <a:p>
            <a:pPr marL="285750" indent="-285750">
              <a:buFont typeface="Arial" panose="020B0604020202020204" pitchFamily="34" charset="0"/>
              <a:buChar char="•"/>
            </a:pPr>
            <a:r>
              <a:rPr lang="en-US" dirty="0" smtClean="0">
                <a:solidFill>
                  <a:schemeClr val="tx1"/>
                </a:solidFill>
              </a:rPr>
              <a:t>Array</a:t>
            </a:r>
          </a:p>
          <a:p>
            <a:pPr marL="285750" indent="-285750">
              <a:buFont typeface="Arial" panose="020B0604020202020204" pitchFamily="34" charset="0"/>
              <a:buChar char="•"/>
            </a:pPr>
            <a:r>
              <a:rPr lang="en-US" dirty="0" smtClean="0">
                <a:solidFill>
                  <a:schemeClr val="tx1"/>
                </a:solidFill>
              </a:rPr>
              <a:t>Event</a:t>
            </a:r>
          </a:p>
          <a:p>
            <a:pPr marL="285750" indent="-285750">
              <a:buFont typeface="Arial" panose="020B0604020202020204" pitchFamily="34" charset="0"/>
              <a:buChar char="•"/>
            </a:pPr>
            <a:r>
              <a:rPr lang="en-US" dirty="0" smtClean="0">
                <a:solidFill>
                  <a:schemeClr val="tx1"/>
                </a:solidFill>
              </a:rPr>
              <a:t>Object-relational </a:t>
            </a:r>
            <a:br>
              <a:rPr lang="en-US" dirty="0" smtClean="0">
                <a:solidFill>
                  <a:schemeClr val="tx1"/>
                </a:solidFill>
              </a:rPr>
            </a:br>
            <a:r>
              <a:rPr lang="en-US" dirty="0" smtClean="0">
                <a:solidFill>
                  <a:schemeClr val="tx1"/>
                </a:solidFill>
              </a:rPr>
              <a:t>mapping</a:t>
            </a:r>
          </a:p>
          <a:p>
            <a:pPr marL="285750" indent="-285750">
              <a:buFont typeface="Arial" panose="020B0604020202020204" pitchFamily="34" charset="0"/>
              <a:buChar char="•"/>
            </a:pPr>
            <a:r>
              <a:rPr lang="en-US" dirty="0" smtClean="0">
                <a:solidFill>
                  <a:schemeClr val="tx1"/>
                </a:solidFill>
              </a:rPr>
              <a:t>Matrices</a:t>
            </a:r>
            <a:endParaRPr lang="en-US" dirty="0">
              <a:solidFill>
                <a:schemeClr val="tx1"/>
              </a:solidFill>
            </a:endParaRPr>
          </a:p>
        </p:txBody>
      </p:sp>
      <p:sp>
        <p:nvSpPr>
          <p:cNvPr id="14" name="TextBox 13"/>
          <p:cNvSpPr txBox="1"/>
          <p:nvPr/>
        </p:nvSpPr>
        <p:spPr>
          <a:xfrm>
            <a:off x="671757" y="2024003"/>
            <a:ext cx="1089144" cy="3139321"/>
          </a:xfrm>
          <a:prstGeom prst="rect">
            <a:avLst/>
          </a:prstGeom>
          <a:noFill/>
        </p:spPr>
        <p:txBody>
          <a:bodyPr wrap="none" rtlCol="0">
            <a:spAutoFit/>
          </a:bodyPr>
          <a:lstStyle/>
          <a:p>
            <a:pPr algn="r"/>
            <a:r>
              <a:rPr lang="en-US" dirty="0" smtClean="0"/>
              <a:t>Presto</a:t>
            </a:r>
          </a:p>
          <a:p>
            <a:pPr algn="r"/>
            <a:r>
              <a:rPr lang="en-US" dirty="0" smtClean="0"/>
              <a:t>Hive</a:t>
            </a:r>
          </a:p>
          <a:p>
            <a:pPr algn="r"/>
            <a:r>
              <a:rPr lang="en-US" dirty="0" smtClean="0"/>
              <a:t>Pig</a:t>
            </a:r>
          </a:p>
          <a:p>
            <a:pPr algn="r"/>
            <a:r>
              <a:rPr lang="en-US" dirty="0" err="1" smtClean="0"/>
              <a:t>Rya</a:t>
            </a:r>
            <a:endParaRPr lang="en-US" dirty="0" smtClean="0"/>
          </a:p>
          <a:p>
            <a:pPr algn="r"/>
            <a:r>
              <a:rPr lang="en-US" dirty="0" smtClean="0"/>
              <a:t>Giraffe</a:t>
            </a:r>
          </a:p>
          <a:p>
            <a:pPr algn="r"/>
            <a:r>
              <a:rPr lang="en-US" dirty="0" err="1" smtClean="0"/>
              <a:t>GeoMesa</a:t>
            </a:r>
            <a:endParaRPr lang="en-US" dirty="0" smtClean="0"/>
          </a:p>
          <a:p>
            <a:pPr algn="r"/>
            <a:r>
              <a:rPr lang="en-US" dirty="0" err="1" smtClean="0"/>
              <a:t>GeoWave</a:t>
            </a:r>
            <a:endParaRPr lang="en-US" dirty="0" smtClean="0"/>
          </a:p>
          <a:p>
            <a:pPr algn="r"/>
            <a:r>
              <a:rPr lang="en-US" dirty="0" smtClean="0"/>
              <a:t>Timely</a:t>
            </a:r>
          </a:p>
          <a:p>
            <a:pPr algn="r"/>
            <a:r>
              <a:rPr lang="en-US" dirty="0" smtClean="0"/>
              <a:t>Gora</a:t>
            </a:r>
          </a:p>
          <a:p>
            <a:pPr algn="r"/>
            <a:r>
              <a:rPr lang="en-US" dirty="0" smtClean="0"/>
              <a:t>Graphulo</a:t>
            </a:r>
          </a:p>
          <a:p>
            <a:pPr algn="r"/>
            <a:r>
              <a:rPr lang="en-US" dirty="0" smtClean="0"/>
              <a:t>D4M</a:t>
            </a:r>
            <a:endParaRPr lang="en-US" dirty="0"/>
          </a:p>
        </p:txBody>
      </p:sp>
      <p:cxnSp>
        <p:nvCxnSpPr>
          <p:cNvPr id="16" name="Straight Arrow Connector 15"/>
          <p:cNvCxnSpPr/>
          <p:nvPr/>
        </p:nvCxnSpPr>
        <p:spPr>
          <a:xfrm>
            <a:off x="1760901" y="2200275"/>
            <a:ext cx="782274" cy="4667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760901" y="2508095"/>
            <a:ext cx="782274" cy="158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760901" y="2667000"/>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1760901" y="2968315"/>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760901" y="3225257"/>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760901" y="3502915"/>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760901" y="3771184"/>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1760901" y="4060485"/>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1760901" y="4349786"/>
            <a:ext cx="782274" cy="88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760901" y="4693840"/>
            <a:ext cx="782274" cy="192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760901" y="4925235"/>
            <a:ext cx="7822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Flowchart: Magnetic Disk 31"/>
          <p:cNvSpPr/>
          <p:nvPr/>
        </p:nvSpPr>
        <p:spPr bwMode="auto">
          <a:xfrm>
            <a:off x="5997193" y="3164437"/>
            <a:ext cx="1556132" cy="1032418"/>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Accumulo</a:t>
            </a:r>
          </a:p>
        </p:txBody>
      </p:sp>
      <p:cxnSp>
        <p:nvCxnSpPr>
          <p:cNvPr id="34" name="Straight Arrow Connector 33"/>
          <p:cNvCxnSpPr>
            <a:endCxn id="32" idx="2"/>
          </p:cNvCxnSpPr>
          <p:nvPr/>
        </p:nvCxnSpPr>
        <p:spPr>
          <a:xfrm>
            <a:off x="4392702" y="2508095"/>
            <a:ext cx="1604491" cy="1172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32" idx="2"/>
          </p:cNvCxnSpPr>
          <p:nvPr/>
        </p:nvCxnSpPr>
        <p:spPr>
          <a:xfrm>
            <a:off x="4392702" y="2755746"/>
            <a:ext cx="1604491" cy="92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2" idx="2"/>
          </p:cNvCxnSpPr>
          <p:nvPr/>
        </p:nvCxnSpPr>
        <p:spPr>
          <a:xfrm>
            <a:off x="4392702" y="3057061"/>
            <a:ext cx="1604491" cy="623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2" idx="2"/>
          </p:cNvCxnSpPr>
          <p:nvPr/>
        </p:nvCxnSpPr>
        <p:spPr>
          <a:xfrm>
            <a:off x="4392702" y="3314003"/>
            <a:ext cx="1604491" cy="366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32" idx="2"/>
          </p:cNvCxnSpPr>
          <p:nvPr/>
        </p:nvCxnSpPr>
        <p:spPr>
          <a:xfrm>
            <a:off x="4392702" y="3591661"/>
            <a:ext cx="1604491" cy="88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2" idx="2"/>
          </p:cNvCxnSpPr>
          <p:nvPr/>
        </p:nvCxnSpPr>
        <p:spPr>
          <a:xfrm flipV="1">
            <a:off x="4392702" y="3680646"/>
            <a:ext cx="1604491" cy="1792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32" idx="2"/>
          </p:cNvCxnSpPr>
          <p:nvPr/>
        </p:nvCxnSpPr>
        <p:spPr>
          <a:xfrm flipV="1">
            <a:off x="4392702" y="3680646"/>
            <a:ext cx="1604491" cy="468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32" idx="2"/>
          </p:cNvCxnSpPr>
          <p:nvPr/>
        </p:nvCxnSpPr>
        <p:spPr>
          <a:xfrm flipV="1">
            <a:off x="4392702" y="3680646"/>
            <a:ext cx="1604491" cy="75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2" idx="2"/>
          </p:cNvCxnSpPr>
          <p:nvPr/>
        </p:nvCxnSpPr>
        <p:spPr>
          <a:xfrm flipV="1">
            <a:off x="4392702" y="3680646"/>
            <a:ext cx="1604491" cy="1013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5749543" y="4449157"/>
            <a:ext cx="784607" cy="565063"/>
          </a:xfrm>
          <a:prstGeom prst="rect">
            <a:avLst/>
          </a:prstGeom>
          <a:solidFill>
            <a:srgbClr val="C0D2FE"/>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Table</a:t>
            </a:r>
          </a:p>
        </p:txBody>
      </p:sp>
      <p:sp>
        <p:nvSpPr>
          <p:cNvPr id="56" name="Rectangle 55"/>
          <p:cNvSpPr/>
          <p:nvPr/>
        </p:nvSpPr>
        <p:spPr bwMode="auto">
          <a:xfrm>
            <a:off x="6740143" y="4438531"/>
            <a:ext cx="784607" cy="565063"/>
          </a:xfrm>
          <a:prstGeom prst="rect">
            <a:avLst/>
          </a:prstGeom>
          <a:solidFill>
            <a:srgbClr val="C0D2FE"/>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Index</a:t>
            </a:r>
          </a:p>
        </p:txBody>
      </p:sp>
      <p:sp>
        <p:nvSpPr>
          <p:cNvPr id="57" name="Rectangle 56"/>
          <p:cNvSpPr/>
          <p:nvPr/>
        </p:nvSpPr>
        <p:spPr bwMode="auto">
          <a:xfrm>
            <a:off x="6235318" y="5163324"/>
            <a:ext cx="784607" cy="565063"/>
          </a:xfrm>
          <a:prstGeom prst="rect">
            <a:avLst/>
          </a:prstGeom>
          <a:solidFill>
            <a:srgbClr val="C0D2FE"/>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Index</a:t>
            </a:r>
          </a:p>
        </p:txBody>
      </p:sp>
    </p:spTree>
    <p:extLst>
      <p:ext uri="{BB962C8B-B14F-4D97-AF65-F5344CB8AC3E}">
        <p14:creationId xmlns:p14="http://schemas.microsoft.com/office/powerpoint/2010/main" val="32947805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71510"/>
            <a:ext cx="8543925" cy="991998"/>
          </a:xfrm>
        </p:spPr>
        <p:txBody>
          <a:bodyPr/>
          <a:lstStyle/>
          <a:p>
            <a:r>
              <a:rPr lang="en-US" dirty="0"/>
              <a:t>Accumulo Access </a:t>
            </a:r>
            <a:r>
              <a:rPr lang="en-US" dirty="0" smtClean="0"/>
              <a:t>Path "Physical Schema"</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For each family, divide attributes into three parts:</a:t>
            </a:r>
          </a:p>
          <a:p>
            <a:pPr marL="0" indent="0" algn="ctr">
              <a:buNone/>
            </a:pPr>
            <a:r>
              <a:rPr lang="en-US" dirty="0" smtClean="0"/>
              <a:t>DAP | LAP | VAP</a:t>
            </a:r>
            <a:endParaRPr lang="en-US" dirty="0"/>
          </a:p>
          <a:p>
            <a:pPr marL="0" indent="0">
              <a:buNone/>
            </a:pPr>
            <a:r>
              <a:rPr lang="en-US" dirty="0" smtClean="0"/>
              <a:t>DAP: Distributed Access Path</a:t>
            </a:r>
          </a:p>
          <a:p>
            <a:pPr lvl="1"/>
            <a:r>
              <a:rPr lang="en-US" dirty="0" smtClean="0"/>
              <a:t>How data is partitioned across servers; null disallowed</a:t>
            </a:r>
          </a:p>
          <a:p>
            <a:pPr marL="0" indent="0">
              <a:buNone/>
            </a:pPr>
            <a:r>
              <a:rPr lang="en-US" dirty="0" smtClean="0"/>
              <a:t>LAP: Local Access Path</a:t>
            </a:r>
          </a:p>
          <a:p>
            <a:pPr lvl="1"/>
            <a:r>
              <a:rPr lang="en-US" dirty="0" smtClean="0"/>
              <a:t>How data is sorted within </a:t>
            </a:r>
            <a:r>
              <a:rPr lang="en-US" dirty="0"/>
              <a:t>a </a:t>
            </a:r>
            <a:r>
              <a:rPr lang="en-US" dirty="0" smtClean="0"/>
              <a:t>server; </a:t>
            </a:r>
            <a:r>
              <a:rPr lang="en-US" dirty="0"/>
              <a:t>null </a:t>
            </a:r>
            <a:r>
              <a:rPr lang="en-US" dirty="0" smtClean="0"/>
              <a:t>disallowed</a:t>
            </a:r>
            <a:endParaRPr lang="en-US" dirty="0"/>
          </a:p>
          <a:p>
            <a:pPr marL="0" indent="0">
              <a:buNone/>
            </a:pPr>
            <a:r>
              <a:rPr lang="en-US" dirty="0" smtClean="0"/>
              <a:t>VAP: Value Access Path</a:t>
            </a:r>
          </a:p>
          <a:p>
            <a:pPr lvl="1"/>
            <a:r>
              <a:rPr lang="en-US" dirty="0" smtClean="0"/>
              <a:t>Other attributes, unsorted; </a:t>
            </a:r>
            <a:r>
              <a:rPr lang="en-US" dirty="0"/>
              <a:t>null </a:t>
            </a:r>
            <a:r>
              <a:rPr lang="en-US" dirty="0" smtClean="0"/>
              <a:t>allowed</a:t>
            </a:r>
          </a:p>
          <a:p>
            <a:pPr marL="0" indent="0">
              <a:buNone/>
            </a:pPr>
            <a:endParaRPr lang="en-US" dirty="0" smtClean="0"/>
          </a:p>
        </p:txBody>
      </p:sp>
      <p:sp>
        <p:nvSpPr>
          <p:cNvPr id="4" name="Slide Number Placeholder 3"/>
          <p:cNvSpPr>
            <a:spLocks noGrp="1"/>
          </p:cNvSpPr>
          <p:nvPr>
            <p:ph type="sldNum" sz="quarter" idx="4"/>
          </p:nvPr>
        </p:nvSpPr>
        <p:spPr/>
        <p:txBody>
          <a:bodyPr/>
          <a:lstStyle/>
          <a:p>
            <a:fld id="{71669833-F6D1-4A24-9E2B-B954F35C4C41}" type="slidenum">
              <a:rPr lang="en-US" smtClean="0"/>
              <a:pPr/>
              <a:t>47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13449740"/>
              </p:ext>
            </p:extLst>
          </p:nvPr>
        </p:nvGraphicFramePr>
        <p:xfrm>
          <a:off x="659305" y="5139886"/>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none"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algn="ctr" defTabSz="457200" rtl="0" eaLnBrk="1" fontAlgn="t" latinLnBrk="0" hangingPunct="1"/>
                      <a:r>
                        <a:rPr lang="en-US" sz="1400" b="1" kern="1200" dirty="0" smtClean="0">
                          <a:solidFill>
                            <a:srgbClr val="222222"/>
                          </a:solidFill>
                          <a:effectLst/>
                          <a:latin typeface="inherit"/>
                          <a:ea typeface="+mn-ea"/>
                          <a:cs typeface="+mn-cs"/>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6" name="TextBox 5"/>
          <p:cNvSpPr txBox="1"/>
          <p:nvPr/>
        </p:nvSpPr>
        <p:spPr>
          <a:xfrm>
            <a:off x="828675" y="6087339"/>
            <a:ext cx="588046" cy="369332"/>
          </a:xfrm>
          <a:prstGeom prst="rect">
            <a:avLst/>
          </a:prstGeom>
          <a:noFill/>
        </p:spPr>
        <p:txBody>
          <a:bodyPr wrap="none" rtlCol="0">
            <a:spAutoFit/>
          </a:bodyPr>
          <a:lstStyle/>
          <a:p>
            <a:r>
              <a:rPr lang="en-US" b="1" dirty="0" smtClean="0"/>
              <a:t>DAP</a:t>
            </a:r>
            <a:endParaRPr lang="en-US" b="1" dirty="0"/>
          </a:p>
        </p:txBody>
      </p:sp>
      <p:sp>
        <p:nvSpPr>
          <p:cNvPr id="7" name="TextBox 6"/>
          <p:cNvSpPr txBox="1"/>
          <p:nvPr/>
        </p:nvSpPr>
        <p:spPr>
          <a:xfrm>
            <a:off x="1348473" y="6087339"/>
            <a:ext cx="1318246" cy="369332"/>
          </a:xfrm>
          <a:prstGeom prst="rect">
            <a:avLst/>
          </a:prstGeom>
          <a:noFill/>
        </p:spPr>
        <p:txBody>
          <a:bodyPr wrap="none" rtlCol="0">
            <a:spAutoFit/>
          </a:bodyPr>
          <a:lstStyle/>
          <a:p>
            <a:r>
              <a:rPr lang="en-US" dirty="0" smtClean="0"/>
              <a:t>__FAMILY__</a:t>
            </a:r>
            <a:endParaRPr lang="en-US" dirty="0"/>
          </a:p>
        </p:txBody>
      </p:sp>
      <p:sp>
        <p:nvSpPr>
          <p:cNvPr id="9" name="TextBox 8"/>
          <p:cNvSpPr txBox="1"/>
          <p:nvPr/>
        </p:nvSpPr>
        <p:spPr>
          <a:xfrm>
            <a:off x="3524268" y="6087339"/>
            <a:ext cx="1082733" cy="369332"/>
          </a:xfrm>
          <a:prstGeom prst="rect">
            <a:avLst/>
          </a:prstGeom>
          <a:noFill/>
        </p:spPr>
        <p:txBody>
          <a:bodyPr wrap="none" rtlCol="0">
            <a:spAutoFit/>
          </a:bodyPr>
          <a:lstStyle/>
          <a:p>
            <a:pPr algn="ctr"/>
            <a:r>
              <a:rPr lang="en-US" dirty="0" smtClean="0"/>
              <a:t>VAP__VIS</a:t>
            </a:r>
            <a:endParaRPr lang="en-US" dirty="0"/>
          </a:p>
        </p:txBody>
      </p:sp>
      <p:sp>
        <p:nvSpPr>
          <p:cNvPr id="10" name="TextBox 9"/>
          <p:cNvSpPr txBox="1"/>
          <p:nvPr/>
        </p:nvSpPr>
        <p:spPr>
          <a:xfrm>
            <a:off x="2793189" y="6087339"/>
            <a:ext cx="545342" cy="369332"/>
          </a:xfrm>
          <a:prstGeom prst="rect">
            <a:avLst/>
          </a:prstGeom>
          <a:noFill/>
        </p:spPr>
        <p:txBody>
          <a:bodyPr wrap="none" rtlCol="0">
            <a:spAutoFit/>
          </a:bodyPr>
          <a:lstStyle/>
          <a:p>
            <a:pPr algn="ctr"/>
            <a:r>
              <a:rPr lang="en-US" b="1" dirty="0" smtClean="0"/>
              <a:t>LAP</a:t>
            </a:r>
            <a:endParaRPr lang="en-US" b="1" dirty="0"/>
          </a:p>
        </p:txBody>
      </p:sp>
      <p:sp>
        <p:nvSpPr>
          <p:cNvPr id="11" name="TextBox 10"/>
          <p:cNvSpPr txBox="1"/>
          <p:nvPr/>
        </p:nvSpPr>
        <p:spPr>
          <a:xfrm>
            <a:off x="6075408" y="6087339"/>
            <a:ext cx="571503" cy="369332"/>
          </a:xfrm>
          <a:prstGeom prst="rect">
            <a:avLst/>
          </a:prstGeom>
          <a:noFill/>
        </p:spPr>
        <p:txBody>
          <a:bodyPr wrap="none" rtlCol="0">
            <a:spAutoFit/>
          </a:bodyPr>
          <a:lstStyle/>
          <a:p>
            <a:pPr algn="ctr"/>
            <a:r>
              <a:rPr lang="en-US" b="1" dirty="0"/>
              <a:t>V</a:t>
            </a:r>
            <a:r>
              <a:rPr lang="en-US" b="1" dirty="0" smtClean="0"/>
              <a:t>AP</a:t>
            </a:r>
            <a:endParaRPr lang="en-US" b="1" dirty="0"/>
          </a:p>
        </p:txBody>
      </p:sp>
      <p:sp>
        <p:nvSpPr>
          <p:cNvPr id="12" name="TextBox 11"/>
          <p:cNvSpPr txBox="1"/>
          <p:nvPr/>
        </p:nvSpPr>
        <p:spPr>
          <a:xfrm>
            <a:off x="4762524" y="6087339"/>
            <a:ext cx="1004634" cy="369332"/>
          </a:xfrm>
          <a:prstGeom prst="rect">
            <a:avLst/>
          </a:prstGeom>
          <a:noFill/>
        </p:spPr>
        <p:txBody>
          <a:bodyPr wrap="none" rtlCol="0">
            <a:spAutoFit/>
          </a:bodyPr>
          <a:lstStyle/>
          <a:p>
            <a:pPr algn="ctr"/>
            <a:r>
              <a:rPr lang="en-US" dirty="0" smtClean="0"/>
              <a:t>VAP__TS</a:t>
            </a:r>
            <a:endParaRPr lang="en-US" dirty="0"/>
          </a:p>
        </p:txBody>
      </p:sp>
    </p:spTree>
    <p:extLst>
      <p:ext uri="{BB962C8B-B14F-4D97-AF65-F5344CB8AC3E}">
        <p14:creationId xmlns:p14="http://schemas.microsoft.com/office/powerpoint/2010/main" val="20337649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Access Path </a:t>
            </a:r>
            <a:r>
              <a:rPr lang="en-US" dirty="0" err="1" smtClean="0"/>
              <a:t>Netflow</a:t>
            </a:r>
            <a:r>
              <a:rPr lang="en-US" dirty="0" smtClean="0"/>
              <a:t> Example</a:t>
            </a:r>
            <a:endParaRPr lang="en-US" dirty="0"/>
          </a:p>
        </p:txBody>
      </p:sp>
      <p:sp>
        <p:nvSpPr>
          <p:cNvPr id="3" name="Text Placeholder 2"/>
          <p:cNvSpPr>
            <a:spLocks noGrp="1"/>
          </p:cNvSpPr>
          <p:nvPr>
            <p:ph type="body" sz="quarter" idx="11"/>
          </p:nvPr>
        </p:nvSpPr>
        <p:spPr>
          <a:xfrm>
            <a:off x="659305" y="1736725"/>
            <a:ext cx="8196210" cy="4492625"/>
          </a:xfrm>
        </p:spPr>
        <p:txBody>
          <a:bodyPr/>
          <a:lstStyle/>
          <a:p>
            <a:pPr marL="0" indent="0" algn="ctr">
              <a:buNone/>
            </a:pPr>
            <a:r>
              <a:rPr lang="en-US" dirty="0" smtClean="0"/>
              <a:t>DAP | LAP | VAP</a:t>
            </a:r>
          </a:p>
          <a:p>
            <a:pPr marL="0" indent="0" algn="ctr">
              <a:buNone/>
            </a:pPr>
            <a:r>
              <a:rPr lang="en-US" dirty="0" err="1" smtClean="0"/>
              <a:t>TotBytes</a:t>
            </a:r>
            <a:r>
              <a:rPr lang="en-US" dirty="0" smtClean="0"/>
              <a:t>, </a:t>
            </a:r>
            <a:r>
              <a:rPr lang="en-US" dirty="0" err="1" smtClean="0"/>
              <a:t>StartTime</a:t>
            </a:r>
            <a:r>
              <a:rPr lang="en-US" dirty="0" smtClean="0"/>
              <a:t> | | </a:t>
            </a:r>
            <a:r>
              <a:rPr lang="en-US" dirty="0" err="1" smtClean="0"/>
              <a:t>SrcAddr</a:t>
            </a:r>
            <a:r>
              <a:rPr lang="en-US" dirty="0" smtClean="0"/>
              <a:t>, </a:t>
            </a:r>
            <a:r>
              <a:rPr lang="en-US" dirty="0" err="1" smtClean="0"/>
              <a:t>DstAddr</a:t>
            </a:r>
            <a:r>
              <a:rPr lang="en-US" dirty="0" smtClean="0"/>
              <a:t>, </a:t>
            </a:r>
            <a:r>
              <a:rPr lang="en-US" dirty="0" err="1" smtClean="0"/>
              <a:t>Dur</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Each tuple is a set of Key-Values</a:t>
            </a:r>
          </a:p>
          <a:p>
            <a:pPr lvl="1"/>
            <a:r>
              <a:rPr lang="en-US" dirty="0" smtClean="0"/>
              <a:t>Facilitates projection, filtering, missing values</a:t>
            </a:r>
          </a:p>
        </p:txBody>
      </p:sp>
      <p:sp>
        <p:nvSpPr>
          <p:cNvPr id="4" name="Slide Number Placeholder 3"/>
          <p:cNvSpPr>
            <a:spLocks noGrp="1"/>
          </p:cNvSpPr>
          <p:nvPr>
            <p:ph type="sldNum" sz="quarter" idx="4"/>
          </p:nvPr>
        </p:nvSpPr>
        <p:spPr/>
        <p:txBody>
          <a:bodyPr/>
          <a:lstStyle/>
          <a:p>
            <a:fld id="{71669833-F6D1-4A24-9E2B-B954F35C4C41}" type="slidenum">
              <a:rPr lang="en-US" smtClean="0"/>
              <a:pPr/>
              <a:t>48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89249540"/>
              </p:ext>
            </p:extLst>
          </p:nvPr>
        </p:nvGraphicFramePr>
        <p:xfrm>
          <a:off x="1416721" y="2767180"/>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none"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algn="ctr" defTabSz="457200" rtl="0" eaLnBrk="1" fontAlgn="t" latinLnBrk="0" hangingPunct="1"/>
                      <a:r>
                        <a:rPr lang="en-US" sz="1400" b="1" kern="1200" dirty="0" smtClean="0">
                          <a:solidFill>
                            <a:srgbClr val="222222"/>
                          </a:solidFill>
                          <a:effectLst/>
                          <a:latin typeface="inherit"/>
                          <a:ea typeface="+mn-ea"/>
                          <a:cs typeface="+mn-cs"/>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C0D2F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sp>
        <p:nvSpPr>
          <p:cNvPr id="18" name="TextBox 17"/>
          <p:cNvSpPr txBox="1"/>
          <p:nvPr/>
        </p:nvSpPr>
        <p:spPr>
          <a:xfrm>
            <a:off x="1186426" y="4296119"/>
            <a:ext cx="6624827" cy="830997"/>
          </a:xfrm>
          <a:prstGeom prst="rect">
            <a:avLst/>
          </a:prstGeom>
          <a:noFill/>
        </p:spPr>
        <p:txBody>
          <a:bodyPr wrap="none" rtlCol="0">
            <a:spAutoFit/>
          </a:bodyPr>
          <a:lstStyle/>
          <a:p>
            <a:r>
              <a:rPr lang="en-US" sz="1600" dirty="0" smtClean="0"/>
              <a:t>09:46:59.607825,276    ""    ""    public    145635001    DstAddr|94.44.127.113</a:t>
            </a:r>
          </a:p>
          <a:p>
            <a:r>
              <a:rPr lang="en-US" sz="1600" dirty="0"/>
              <a:t>09:46:59.607825,276    ""    ""    public    145635001    </a:t>
            </a:r>
            <a:r>
              <a:rPr lang="en-US" sz="1600" dirty="0" smtClean="0"/>
              <a:t>Dur|1.026539</a:t>
            </a:r>
          </a:p>
          <a:p>
            <a:r>
              <a:rPr lang="en-US" sz="1600" dirty="0" smtClean="0"/>
              <a:t>09:46:59.607825,276    </a:t>
            </a:r>
            <a:r>
              <a:rPr lang="en-US" sz="1600" dirty="0"/>
              <a:t>""    ""    public    145635001    </a:t>
            </a:r>
            <a:r>
              <a:rPr lang="en-US" sz="1600" dirty="0" smtClean="0"/>
              <a:t>SrcAddr|147.32.84.59</a:t>
            </a:r>
            <a:endParaRPr lang="en-US" sz="1600" dirty="0"/>
          </a:p>
        </p:txBody>
      </p:sp>
      <p:cxnSp>
        <p:nvCxnSpPr>
          <p:cNvPr id="20" name="Straight Arrow Connector 19"/>
          <p:cNvCxnSpPr/>
          <p:nvPr/>
        </p:nvCxnSpPr>
        <p:spPr>
          <a:xfrm>
            <a:off x="1880115" y="3681580"/>
            <a:ext cx="6269" cy="614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765012" y="3712751"/>
            <a:ext cx="530638" cy="5833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649911" y="3681580"/>
            <a:ext cx="173367" cy="656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63414" y="3656252"/>
            <a:ext cx="616115" cy="682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5133975" y="3691991"/>
            <a:ext cx="722089" cy="604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6598564" y="3691991"/>
            <a:ext cx="493424" cy="646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7388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Compiling RA onto Accumulo</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49</a:t>
            </a:fld>
            <a:endParaRPr lang="en-US" dirty="0"/>
          </a:p>
        </p:txBody>
      </p:sp>
      <p:sp>
        <p:nvSpPr>
          <p:cNvPr id="7" name="Oval 6"/>
          <p:cNvSpPr/>
          <p:nvPr/>
        </p:nvSpPr>
        <p:spPr>
          <a:xfrm>
            <a:off x="5884243" y="5071481"/>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Scan(A)</a:t>
            </a:r>
            <a:endParaRPr lang="en-US" dirty="0">
              <a:solidFill>
                <a:schemeClr val="tx1"/>
              </a:solidFill>
            </a:endParaRPr>
          </a:p>
        </p:txBody>
      </p:sp>
      <p:sp>
        <p:nvSpPr>
          <p:cNvPr id="8" name="Oval 7"/>
          <p:cNvSpPr/>
          <p:nvPr/>
        </p:nvSpPr>
        <p:spPr>
          <a:xfrm>
            <a:off x="5884243" y="4302983"/>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Select</a:t>
            </a:r>
            <a:endParaRPr lang="en-US" dirty="0">
              <a:solidFill>
                <a:schemeClr val="tx1"/>
              </a:solidFill>
            </a:endParaRPr>
          </a:p>
        </p:txBody>
      </p:sp>
      <p:sp>
        <p:nvSpPr>
          <p:cNvPr id="9" name="Oval 8"/>
          <p:cNvSpPr/>
          <p:nvPr/>
        </p:nvSpPr>
        <p:spPr>
          <a:xfrm>
            <a:off x="5884243" y="3539970"/>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Apply</a:t>
            </a:r>
            <a:endParaRPr lang="en-US" dirty="0">
              <a:solidFill>
                <a:schemeClr val="tx1"/>
              </a:solidFill>
            </a:endParaRPr>
          </a:p>
        </p:txBody>
      </p:sp>
      <p:cxnSp>
        <p:nvCxnSpPr>
          <p:cNvPr id="11" name="Straight Arrow Connector 10"/>
          <p:cNvCxnSpPr>
            <a:stCxn id="9" idx="4"/>
            <a:endCxn id="8" idx="0"/>
          </p:cNvCxnSpPr>
          <p:nvPr/>
        </p:nvCxnSpPr>
        <p:spPr>
          <a:xfrm>
            <a:off x="6558402" y="4121859"/>
            <a:ext cx="0" cy="181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4"/>
            <a:endCxn id="7" idx="0"/>
          </p:cNvCxnSpPr>
          <p:nvPr/>
        </p:nvCxnSpPr>
        <p:spPr>
          <a:xfrm>
            <a:off x="6558402" y="4884872"/>
            <a:ext cx="0" cy="186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7526775" y="3921476"/>
            <a:ext cx="1348317" cy="5818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Expression</a:t>
            </a:r>
            <a:endParaRPr lang="en-US" dirty="0">
              <a:solidFill>
                <a:schemeClr val="tx1"/>
              </a:solidFill>
            </a:endParaRPr>
          </a:p>
        </p:txBody>
      </p:sp>
      <p:cxnSp>
        <p:nvCxnSpPr>
          <p:cNvPr id="18" name="Straight Arrow Connector 17"/>
          <p:cNvCxnSpPr>
            <a:stCxn id="9" idx="5"/>
            <a:endCxn id="16" idx="1"/>
          </p:cNvCxnSpPr>
          <p:nvPr/>
        </p:nvCxnSpPr>
        <p:spPr>
          <a:xfrm>
            <a:off x="7035104" y="4036643"/>
            <a:ext cx="491671" cy="175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5884243" y="2776957"/>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Store(B)</a:t>
            </a:r>
            <a:endParaRPr lang="en-US" dirty="0">
              <a:solidFill>
                <a:schemeClr val="tx1"/>
              </a:solidFill>
            </a:endParaRPr>
          </a:p>
        </p:txBody>
      </p:sp>
      <p:cxnSp>
        <p:nvCxnSpPr>
          <p:cNvPr id="24" name="Straight Arrow Connector 23"/>
          <p:cNvCxnSpPr>
            <a:stCxn id="23" idx="4"/>
            <a:endCxn id="9" idx="0"/>
          </p:cNvCxnSpPr>
          <p:nvPr/>
        </p:nvCxnSpPr>
        <p:spPr>
          <a:xfrm>
            <a:off x="6558402" y="3358846"/>
            <a:ext cx="0" cy="181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7508102" y="4809111"/>
            <a:ext cx="1348317" cy="5818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Condition</a:t>
            </a:r>
            <a:endParaRPr lang="en-US" dirty="0">
              <a:solidFill>
                <a:schemeClr val="tx1"/>
              </a:solidFill>
            </a:endParaRPr>
          </a:p>
        </p:txBody>
      </p:sp>
      <p:cxnSp>
        <p:nvCxnSpPr>
          <p:cNvPr id="31" name="Straight Arrow Connector 30"/>
          <p:cNvCxnSpPr>
            <a:stCxn id="8" idx="5"/>
            <a:endCxn id="30" idx="1"/>
          </p:cNvCxnSpPr>
          <p:nvPr/>
        </p:nvCxnSpPr>
        <p:spPr>
          <a:xfrm>
            <a:off x="7035104" y="4799656"/>
            <a:ext cx="472998" cy="300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238875" y="2160266"/>
            <a:ext cx="2204714" cy="400110"/>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RACO Logical Plan</a:t>
            </a:r>
            <a:endParaRPr lang="en-US" sz="2000" b="1" dirty="0"/>
          </a:p>
        </p:txBody>
      </p:sp>
      <p:sp>
        <p:nvSpPr>
          <p:cNvPr id="41" name="TextBox 40"/>
          <p:cNvSpPr txBox="1"/>
          <p:nvPr/>
        </p:nvSpPr>
        <p:spPr>
          <a:xfrm>
            <a:off x="212310" y="2042327"/>
            <a:ext cx="2204714" cy="400110"/>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Accumulo Tasks</a:t>
            </a:r>
            <a:endParaRPr lang="en-US" sz="2000" b="1" dirty="0"/>
          </a:p>
        </p:txBody>
      </p:sp>
    </p:spTree>
    <p:extLst>
      <p:ext uri="{BB962C8B-B14F-4D97-AF65-F5344CB8AC3E}">
        <p14:creationId xmlns:p14="http://schemas.microsoft.com/office/powerpoint/2010/main" val="3384737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Who uses </a:t>
            </a:r>
            <a:r>
              <a:rPr lang="en-US" dirty="0" smtClean="0"/>
              <a:t>a K-V DB? </a:t>
            </a:r>
            <a:r>
              <a:rPr lang="en-US" dirty="0"/>
              <a:t>How</a:t>
            </a:r>
            <a:r>
              <a:rPr lang="en-US" dirty="0" smtClean="0"/>
              <a:t>?</a:t>
            </a:r>
            <a:endParaRPr lang="en-US" dirty="0"/>
          </a:p>
        </p:txBody>
      </p:sp>
      <p:sp>
        <p:nvSpPr>
          <p:cNvPr id="4" name="Text Placeholder 3"/>
          <p:cNvSpPr>
            <a:spLocks noGrp="1"/>
          </p:cNvSpPr>
          <p:nvPr>
            <p:ph type="body" sz="quarter" idx="12"/>
          </p:nvPr>
        </p:nvSpPr>
        <p:spPr/>
        <p:txBody>
          <a:bodyPr/>
          <a:lstStyle/>
          <a:p>
            <a:r>
              <a:rPr lang="en-US" dirty="0" err="1" smtClean="0"/>
              <a:t>GeoMesa</a:t>
            </a:r>
            <a:r>
              <a:rPr lang="en-US" dirty="0" smtClean="0"/>
              <a:t> – Spatiotemporal Store</a:t>
            </a:r>
            <a:endParaRPr lang="en-US" dirty="0"/>
          </a:p>
        </p:txBody>
      </p:sp>
      <p:pic>
        <p:nvPicPr>
          <p:cNvPr id="4098" name="Picture 2" descr="../_images/accumulo-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57" y="2356597"/>
            <a:ext cx="7181850" cy="20478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_images/Zcurve-Hi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682" y="4404473"/>
            <a:ext cx="4575175" cy="22875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628261" y="4707705"/>
            <a:ext cx="1396536" cy="830997"/>
          </a:xfrm>
          <a:prstGeom prst="wedgeRectCallout">
            <a:avLst>
              <a:gd name="adj1" fmla="val -90068"/>
              <a:gd name="adj2" fmla="val -94512"/>
            </a:avLst>
          </a:prstGeom>
          <a:noFill/>
          <a:ln>
            <a:solidFill>
              <a:srgbClr val="33006F"/>
            </a:solidFill>
          </a:ln>
        </p:spPr>
        <p:txBody>
          <a:bodyPr wrap="none" rtlCol="0">
            <a:spAutoFit/>
          </a:bodyPr>
          <a:lstStyle/>
          <a:p>
            <a:pPr algn="ctr"/>
            <a:r>
              <a:rPr lang="en-US" sz="2400" dirty="0" smtClean="0"/>
              <a:t>Hash</a:t>
            </a:r>
          </a:p>
          <a:p>
            <a:pPr algn="ctr"/>
            <a:r>
              <a:rPr lang="en-US" sz="2400" dirty="0" smtClean="0"/>
              <a:t>Functions</a:t>
            </a:r>
            <a:endParaRPr lang="en-US" sz="2400" dirty="0"/>
          </a:p>
        </p:txBody>
      </p:sp>
      <p:sp>
        <p:nvSpPr>
          <p:cNvPr id="11" name="TextBox 10"/>
          <p:cNvSpPr txBox="1"/>
          <p:nvPr/>
        </p:nvSpPr>
        <p:spPr>
          <a:xfrm>
            <a:off x="608351" y="4707704"/>
            <a:ext cx="1660518" cy="830997"/>
          </a:xfrm>
          <a:prstGeom prst="wedgeRectCallout">
            <a:avLst>
              <a:gd name="adj1" fmla="val -18982"/>
              <a:gd name="adj2" fmla="val -94512"/>
            </a:avLst>
          </a:prstGeom>
          <a:noFill/>
          <a:ln>
            <a:solidFill>
              <a:srgbClr val="33006F"/>
            </a:solidFill>
          </a:ln>
        </p:spPr>
        <p:txBody>
          <a:bodyPr wrap="none" rtlCol="0">
            <a:spAutoFit/>
          </a:bodyPr>
          <a:lstStyle/>
          <a:p>
            <a:pPr algn="ctr"/>
            <a:r>
              <a:rPr lang="en-US" sz="2400" dirty="0" smtClean="0"/>
              <a:t>Hierarchical</a:t>
            </a:r>
          </a:p>
          <a:p>
            <a:pPr algn="ctr"/>
            <a:r>
              <a:rPr lang="en-US" sz="2400" dirty="0" smtClean="0"/>
              <a:t>Storage</a:t>
            </a:r>
            <a:endParaRPr lang="en-US" sz="2400" dirty="0"/>
          </a:p>
        </p:txBody>
      </p:sp>
      <p:sp>
        <p:nvSpPr>
          <p:cNvPr id="5" name="TextBox 4"/>
          <p:cNvSpPr txBox="1"/>
          <p:nvPr/>
        </p:nvSpPr>
        <p:spPr>
          <a:xfrm>
            <a:off x="426501" y="5819851"/>
            <a:ext cx="4081438" cy="400110"/>
          </a:xfrm>
          <a:prstGeom prst="rect">
            <a:avLst/>
          </a:prstGeom>
          <a:noFill/>
        </p:spPr>
        <p:txBody>
          <a:bodyPr wrap="none" rtlCol="0">
            <a:spAutoFit/>
          </a:bodyPr>
          <a:lstStyle/>
          <a:p>
            <a:r>
              <a:rPr lang="en-US" sz="2000" dirty="0" smtClean="0"/>
              <a:t>+ Secondary or Full Indexes on Values</a:t>
            </a:r>
            <a:endParaRPr lang="en-US" sz="2000"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5</a:t>
            </a:fld>
            <a:endParaRPr lang="en-US"/>
          </a:p>
        </p:txBody>
      </p:sp>
      <p:sp>
        <p:nvSpPr>
          <p:cNvPr id="12" name="TextBox 11"/>
          <p:cNvSpPr txBox="1"/>
          <p:nvPr/>
        </p:nvSpPr>
        <p:spPr>
          <a:xfrm>
            <a:off x="4992624" y="1520753"/>
            <a:ext cx="3517610" cy="830997"/>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400" b="1" dirty="0" smtClean="0"/>
              <a:t>K-V encoding tricks </a:t>
            </a:r>
            <a:br>
              <a:rPr lang="en-US" sz="2400" b="1" dirty="0" smtClean="0"/>
            </a:br>
            <a:r>
              <a:rPr lang="en-US" sz="2400" b="1" dirty="0" smtClean="0"/>
              <a:t>can be arbitrarily complex</a:t>
            </a:r>
            <a:endParaRPr lang="en-US" sz="2400" b="1" dirty="0"/>
          </a:p>
        </p:txBody>
      </p:sp>
    </p:spTree>
    <p:extLst>
      <p:ext uri="{BB962C8B-B14F-4D97-AF65-F5344CB8AC3E}">
        <p14:creationId xmlns:p14="http://schemas.microsoft.com/office/powerpoint/2010/main" val="88070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Compiling RA onto Accumulo</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50</a:t>
            </a:fld>
            <a:endParaRPr lang="en-US" dirty="0"/>
          </a:p>
        </p:txBody>
      </p:sp>
      <p:sp>
        <p:nvSpPr>
          <p:cNvPr id="7" name="Oval 6"/>
          <p:cNvSpPr/>
          <p:nvPr/>
        </p:nvSpPr>
        <p:spPr>
          <a:xfrm>
            <a:off x="5884243" y="5071481"/>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Scan(A)</a:t>
            </a:r>
            <a:endParaRPr lang="en-US" dirty="0">
              <a:solidFill>
                <a:schemeClr val="tx1"/>
              </a:solidFill>
            </a:endParaRPr>
          </a:p>
        </p:txBody>
      </p:sp>
      <p:sp>
        <p:nvSpPr>
          <p:cNvPr id="8" name="Oval 7"/>
          <p:cNvSpPr/>
          <p:nvPr/>
        </p:nvSpPr>
        <p:spPr>
          <a:xfrm>
            <a:off x="5884243" y="4302983"/>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Select</a:t>
            </a:r>
            <a:endParaRPr lang="en-US" dirty="0">
              <a:solidFill>
                <a:schemeClr val="tx1"/>
              </a:solidFill>
            </a:endParaRPr>
          </a:p>
        </p:txBody>
      </p:sp>
      <p:sp>
        <p:nvSpPr>
          <p:cNvPr id="9" name="Oval 8"/>
          <p:cNvSpPr/>
          <p:nvPr/>
        </p:nvSpPr>
        <p:spPr>
          <a:xfrm>
            <a:off x="5884243" y="3539970"/>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Apply</a:t>
            </a:r>
            <a:endParaRPr lang="en-US" dirty="0">
              <a:solidFill>
                <a:schemeClr val="tx1"/>
              </a:solidFill>
            </a:endParaRPr>
          </a:p>
        </p:txBody>
      </p:sp>
      <p:cxnSp>
        <p:nvCxnSpPr>
          <p:cNvPr id="11" name="Straight Arrow Connector 10"/>
          <p:cNvCxnSpPr>
            <a:stCxn id="9" idx="4"/>
            <a:endCxn id="8" idx="0"/>
          </p:cNvCxnSpPr>
          <p:nvPr/>
        </p:nvCxnSpPr>
        <p:spPr>
          <a:xfrm>
            <a:off x="6558402" y="4121859"/>
            <a:ext cx="0" cy="181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4"/>
            <a:endCxn id="7" idx="0"/>
          </p:cNvCxnSpPr>
          <p:nvPr/>
        </p:nvCxnSpPr>
        <p:spPr>
          <a:xfrm>
            <a:off x="6558402" y="4884872"/>
            <a:ext cx="0" cy="186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7526775" y="3921476"/>
            <a:ext cx="1348317" cy="5818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Expression</a:t>
            </a:r>
            <a:endParaRPr lang="en-US" dirty="0">
              <a:solidFill>
                <a:schemeClr val="tx1"/>
              </a:solidFill>
            </a:endParaRPr>
          </a:p>
        </p:txBody>
      </p:sp>
      <p:cxnSp>
        <p:nvCxnSpPr>
          <p:cNvPr id="18" name="Straight Arrow Connector 17"/>
          <p:cNvCxnSpPr>
            <a:stCxn id="9" idx="5"/>
            <a:endCxn id="16" idx="1"/>
          </p:cNvCxnSpPr>
          <p:nvPr/>
        </p:nvCxnSpPr>
        <p:spPr>
          <a:xfrm>
            <a:off x="7035104" y="4036643"/>
            <a:ext cx="491671" cy="175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861767" y="3718762"/>
            <a:ext cx="1348317" cy="5818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Java Function</a:t>
            </a:r>
            <a:endParaRPr lang="en-US" dirty="0">
              <a:solidFill>
                <a:schemeClr val="tx1"/>
              </a:solidFill>
            </a:endParaRPr>
          </a:p>
        </p:txBody>
      </p:sp>
      <p:sp>
        <p:nvSpPr>
          <p:cNvPr id="21" name="Rectangle 20"/>
          <p:cNvSpPr/>
          <p:nvPr/>
        </p:nvSpPr>
        <p:spPr>
          <a:xfrm>
            <a:off x="3172700" y="3350617"/>
            <a:ext cx="2151775" cy="10477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r>
              <a:rPr lang="en-US" dirty="0" err="1" smtClean="0">
                <a:solidFill>
                  <a:schemeClr val="tx1"/>
                </a:solidFill>
              </a:rPr>
              <a:t>ApplyIterator</a:t>
            </a:r>
            <a:endParaRPr lang="en-US" dirty="0">
              <a:solidFill>
                <a:schemeClr val="tx1"/>
              </a:solidFill>
            </a:endParaRPr>
          </a:p>
        </p:txBody>
      </p:sp>
      <p:sp>
        <p:nvSpPr>
          <p:cNvPr id="23" name="Oval 22"/>
          <p:cNvSpPr/>
          <p:nvPr/>
        </p:nvSpPr>
        <p:spPr>
          <a:xfrm>
            <a:off x="5884243" y="2776957"/>
            <a:ext cx="1348317" cy="581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Store(B)</a:t>
            </a:r>
            <a:endParaRPr lang="en-US" dirty="0">
              <a:solidFill>
                <a:schemeClr val="tx1"/>
              </a:solidFill>
            </a:endParaRPr>
          </a:p>
        </p:txBody>
      </p:sp>
      <p:cxnSp>
        <p:nvCxnSpPr>
          <p:cNvPr id="24" name="Straight Arrow Connector 23"/>
          <p:cNvCxnSpPr>
            <a:stCxn id="23" idx="4"/>
            <a:endCxn id="9" idx="0"/>
          </p:cNvCxnSpPr>
          <p:nvPr/>
        </p:nvCxnSpPr>
        <p:spPr>
          <a:xfrm>
            <a:off x="6558402" y="3358846"/>
            <a:ext cx="0" cy="181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395817" y="3413597"/>
            <a:ext cx="1837700" cy="794987"/>
          </a:xfrm>
          <a:prstGeom prst="round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CreateTableTask</a:t>
            </a:r>
            <a:endParaRPr lang="en-US" dirty="0" smtClean="0">
              <a:solidFill>
                <a:schemeClr val="tx1"/>
              </a:solidFill>
            </a:endParaRPr>
          </a:p>
          <a:p>
            <a:pPr algn="ctr"/>
            <a:r>
              <a:rPr lang="en-US" dirty="0" smtClean="0">
                <a:solidFill>
                  <a:schemeClr val="tx1"/>
                </a:solidFill>
              </a:rPr>
              <a:t>Table B</a:t>
            </a:r>
            <a:endParaRPr lang="en-US" dirty="0">
              <a:solidFill>
                <a:schemeClr val="tx1"/>
              </a:solidFill>
            </a:endParaRPr>
          </a:p>
        </p:txBody>
      </p:sp>
      <p:sp>
        <p:nvSpPr>
          <p:cNvPr id="30" name="Rounded Rectangle 29"/>
          <p:cNvSpPr/>
          <p:nvPr/>
        </p:nvSpPr>
        <p:spPr>
          <a:xfrm>
            <a:off x="7508102" y="4809111"/>
            <a:ext cx="1348317" cy="5818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Condition</a:t>
            </a:r>
            <a:endParaRPr lang="en-US" dirty="0">
              <a:solidFill>
                <a:schemeClr val="tx1"/>
              </a:solidFill>
            </a:endParaRPr>
          </a:p>
        </p:txBody>
      </p:sp>
      <p:cxnSp>
        <p:nvCxnSpPr>
          <p:cNvPr id="31" name="Straight Arrow Connector 30"/>
          <p:cNvCxnSpPr>
            <a:stCxn id="8" idx="5"/>
            <a:endCxn id="30" idx="1"/>
          </p:cNvCxnSpPr>
          <p:nvPr/>
        </p:nvCxnSpPr>
        <p:spPr>
          <a:xfrm>
            <a:off x="7035104" y="4799656"/>
            <a:ext cx="472998" cy="300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612932" y="1363509"/>
            <a:ext cx="2787125" cy="5357966"/>
          </a:xfrm>
          <a:prstGeom prst="round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t"/>
          <a:lstStyle/>
          <a:p>
            <a:r>
              <a:rPr lang="en-US" dirty="0" err="1" smtClean="0">
                <a:solidFill>
                  <a:schemeClr val="tx1"/>
                </a:solidFill>
              </a:rPr>
              <a:t>AccumuloPipelineTask</a:t>
            </a:r>
            <a:endParaRPr lang="en-US" dirty="0" smtClean="0">
              <a:solidFill>
                <a:schemeClr val="tx1"/>
              </a:solidFill>
            </a:endParaRPr>
          </a:p>
          <a:p>
            <a:r>
              <a:rPr lang="en-US" dirty="0" smtClean="0">
                <a:solidFill>
                  <a:schemeClr val="tx1"/>
                </a:solidFill>
              </a:rPr>
              <a:t>Table A</a:t>
            </a:r>
            <a:endParaRPr lang="en-US" dirty="0">
              <a:solidFill>
                <a:schemeClr val="tx1"/>
              </a:solidFill>
            </a:endParaRPr>
          </a:p>
        </p:txBody>
      </p:sp>
      <p:sp>
        <p:nvSpPr>
          <p:cNvPr id="35" name="Rectangle 34"/>
          <p:cNvSpPr/>
          <p:nvPr/>
        </p:nvSpPr>
        <p:spPr>
          <a:xfrm>
            <a:off x="3237489" y="4541052"/>
            <a:ext cx="1972595" cy="7377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RowRangeIterator</a:t>
            </a:r>
            <a:endParaRPr lang="en-US" dirty="0" smtClean="0">
              <a:solidFill>
                <a:schemeClr val="tx1"/>
              </a:solidFill>
            </a:endParaRPr>
          </a:p>
          <a:p>
            <a:pPr algn="ctr"/>
            <a:r>
              <a:rPr lang="en-US" dirty="0" smtClean="0">
                <a:solidFill>
                  <a:schemeClr val="tx1"/>
                </a:solidFill>
              </a:rPr>
              <a:t>Row Condition</a:t>
            </a:r>
            <a:endParaRPr lang="en-US" dirty="0">
              <a:solidFill>
                <a:schemeClr val="tx1"/>
              </a:solidFill>
            </a:endParaRPr>
          </a:p>
        </p:txBody>
      </p:sp>
      <p:sp>
        <p:nvSpPr>
          <p:cNvPr id="36" name="Rectangle 35"/>
          <p:cNvSpPr/>
          <p:nvPr/>
        </p:nvSpPr>
        <p:spPr>
          <a:xfrm>
            <a:off x="3237489" y="5416189"/>
            <a:ext cx="1972595" cy="415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AccumuloBase</a:t>
            </a:r>
            <a:endParaRPr lang="en-US" dirty="0">
              <a:solidFill>
                <a:schemeClr val="tx1"/>
              </a:solidFill>
            </a:endParaRPr>
          </a:p>
        </p:txBody>
      </p:sp>
      <p:sp>
        <p:nvSpPr>
          <p:cNvPr id="37" name="Rectangle 36"/>
          <p:cNvSpPr/>
          <p:nvPr/>
        </p:nvSpPr>
        <p:spPr>
          <a:xfrm>
            <a:off x="3400426" y="5998697"/>
            <a:ext cx="1646722" cy="415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KV to Tuple</a:t>
            </a:r>
            <a:endParaRPr lang="en-US" dirty="0">
              <a:solidFill>
                <a:schemeClr val="tx1"/>
              </a:solidFill>
            </a:endParaRPr>
          </a:p>
        </p:txBody>
      </p:sp>
      <p:sp>
        <p:nvSpPr>
          <p:cNvPr id="38" name="Rectangle 37"/>
          <p:cNvSpPr/>
          <p:nvPr/>
        </p:nvSpPr>
        <p:spPr>
          <a:xfrm>
            <a:off x="3172701" y="2470136"/>
            <a:ext cx="2151774" cy="7377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RemoteWriteIterator</a:t>
            </a:r>
            <a:endParaRPr lang="en-US" dirty="0" smtClean="0">
              <a:solidFill>
                <a:schemeClr val="tx1"/>
              </a:solidFill>
            </a:endParaRPr>
          </a:p>
          <a:p>
            <a:pPr algn="ctr"/>
            <a:r>
              <a:rPr lang="en-US" dirty="0" smtClean="0">
                <a:solidFill>
                  <a:schemeClr val="tx1"/>
                </a:solidFill>
              </a:rPr>
              <a:t>Table B</a:t>
            </a:r>
            <a:endParaRPr lang="en-US" dirty="0">
              <a:solidFill>
                <a:schemeClr val="tx1"/>
              </a:solidFill>
            </a:endParaRPr>
          </a:p>
        </p:txBody>
      </p:sp>
      <p:sp>
        <p:nvSpPr>
          <p:cNvPr id="39" name="Rectangle 38"/>
          <p:cNvSpPr/>
          <p:nvPr/>
        </p:nvSpPr>
        <p:spPr>
          <a:xfrm>
            <a:off x="3676651" y="1916822"/>
            <a:ext cx="1646722" cy="415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Tuple to KV</a:t>
            </a:r>
            <a:endParaRPr lang="en-US" dirty="0">
              <a:solidFill>
                <a:schemeClr val="tx1"/>
              </a:solidFill>
            </a:endParaRPr>
          </a:p>
        </p:txBody>
      </p:sp>
      <p:sp>
        <p:nvSpPr>
          <p:cNvPr id="40" name="TextBox 39"/>
          <p:cNvSpPr txBox="1"/>
          <p:nvPr/>
        </p:nvSpPr>
        <p:spPr>
          <a:xfrm>
            <a:off x="6238875" y="2160266"/>
            <a:ext cx="2204714" cy="400110"/>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RACO Logical Plan</a:t>
            </a:r>
            <a:endParaRPr lang="en-US" sz="2000" b="1" dirty="0"/>
          </a:p>
        </p:txBody>
      </p:sp>
      <p:sp>
        <p:nvSpPr>
          <p:cNvPr id="41" name="TextBox 40"/>
          <p:cNvSpPr txBox="1"/>
          <p:nvPr/>
        </p:nvSpPr>
        <p:spPr>
          <a:xfrm>
            <a:off x="212310" y="2042327"/>
            <a:ext cx="2204714" cy="400110"/>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Accumulo Tasks</a:t>
            </a:r>
            <a:endParaRPr lang="en-US" sz="2000" b="1" dirty="0"/>
          </a:p>
        </p:txBody>
      </p:sp>
      <p:sp>
        <p:nvSpPr>
          <p:cNvPr id="42" name="Left Arrow 41"/>
          <p:cNvSpPr/>
          <p:nvPr/>
        </p:nvSpPr>
        <p:spPr>
          <a:xfrm>
            <a:off x="5323373" y="2839034"/>
            <a:ext cx="448777" cy="36889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Left Arrow 42"/>
          <p:cNvSpPr/>
          <p:nvPr/>
        </p:nvSpPr>
        <p:spPr>
          <a:xfrm>
            <a:off x="5323373" y="3676471"/>
            <a:ext cx="448777" cy="36889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Left Arrow 43"/>
          <p:cNvSpPr/>
          <p:nvPr/>
        </p:nvSpPr>
        <p:spPr>
          <a:xfrm rot="20522729">
            <a:off x="5323373" y="4579308"/>
            <a:ext cx="448777" cy="36889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Left Arrow 44"/>
          <p:cNvSpPr/>
          <p:nvPr/>
        </p:nvSpPr>
        <p:spPr>
          <a:xfrm rot="20522729">
            <a:off x="5323373" y="5339037"/>
            <a:ext cx="448777" cy="36889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a:stCxn id="39" idx="2"/>
            <a:endCxn id="38" idx="0"/>
          </p:cNvCxnSpPr>
          <p:nvPr/>
        </p:nvCxnSpPr>
        <p:spPr>
          <a:xfrm flipH="1">
            <a:off x="4248588" y="2332795"/>
            <a:ext cx="251424" cy="1373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8" idx="2"/>
            <a:endCxn id="21" idx="0"/>
          </p:cNvCxnSpPr>
          <p:nvPr/>
        </p:nvCxnSpPr>
        <p:spPr>
          <a:xfrm>
            <a:off x="4248588" y="3207932"/>
            <a:ext cx="0" cy="1426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1" idx="2"/>
            <a:endCxn id="35" idx="0"/>
          </p:cNvCxnSpPr>
          <p:nvPr/>
        </p:nvCxnSpPr>
        <p:spPr>
          <a:xfrm flipH="1">
            <a:off x="4223787" y="4398367"/>
            <a:ext cx="24801" cy="1426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5" idx="2"/>
            <a:endCxn id="36" idx="0"/>
          </p:cNvCxnSpPr>
          <p:nvPr/>
        </p:nvCxnSpPr>
        <p:spPr>
          <a:xfrm>
            <a:off x="4223787" y="5278848"/>
            <a:ext cx="0" cy="1373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6" idx="2"/>
            <a:endCxn id="37" idx="0"/>
          </p:cNvCxnSpPr>
          <p:nvPr/>
        </p:nvCxnSpPr>
        <p:spPr>
          <a:xfrm>
            <a:off x="4223787" y="5832162"/>
            <a:ext cx="0" cy="166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03463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har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374" y="2320239"/>
            <a:ext cx="3617110" cy="3423336"/>
          </a:xfrm>
          <a:prstGeom prst="rect">
            <a:avLst/>
          </a:prstGeom>
        </p:spPr>
      </p:pic>
      <p:sp>
        <p:nvSpPr>
          <p:cNvPr id="2" name="Text Placeholder 1"/>
          <p:cNvSpPr>
            <a:spLocks noGrp="1"/>
          </p:cNvSpPr>
          <p:nvPr>
            <p:ph type="body" sz="quarter" idx="10"/>
          </p:nvPr>
        </p:nvSpPr>
        <p:spPr/>
        <p:txBody>
          <a:bodyPr/>
          <a:lstStyle/>
          <a:p>
            <a:r>
              <a:rPr lang="en-US" dirty="0" smtClean="0"/>
              <a:t>Takeaways from RA on Accumulo</a:t>
            </a:r>
            <a:endParaRPr lang="en-US" dirty="0"/>
          </a:p>
        </p:txBody>
      </p:sp>
      <p:sp>
        <p:nvSpPr>
          <p:cNvPr id="3" name="Text Placeholder 2"/>
          <p:cNvSpPr>
            <a:spLocks noGrp="1"/>
          </p:cNvSpPr>
          <p:nvPr>
            <p:ph type="body" sz="quarter" idx="11"/>
          </p:nvPr>
        </p:nvSpPr>
        <p:spPr>
          <a:xfrm>
            <a:off x="659305" y="2320239"/>
            <a:ext cx="4903294" cy="3810086"/>
          </a:xfrm>
        </p:spPr>
        <p:txBody>
          <a:bodyPr/>
          <a:lstStyle/>
          <a:p>
            <a:r>
              <a:rPr lang="en-US" dirty="0" smtClean="0"/>
              <a:t>RA Compilation used in an October sponsor demo</a:t>
            </a:r>
          </a:p>
          <a:p>
            <a:pPr lvl="1"/>
            <a:r>
              <a:rPr lang="en-US" dirty="0" smtClean="0"/>
              <a:t>Federated plan executed part Accumulo, part Spark or C</a:t>
            </a:r>
          </a:p>
          <a:p>
            <a:pPr lvl="1"/>
            <a:r>
              <a:rPr lang="en-US" dirty="0" smtClean="0"/>
              <a:t>Accumulo query stored results in a CSV file for Spark/C</a:t>
            </a:r>
          </a:p>
          <a:p>
            <a:pPr lvl="1"/>
            <a:r>
              <a:rPr lang="en-US" dirty="0" smtClean="0"/>
              <a:t>"Prototype works!"</a:t>
            </a:r>
            <a:br>
              <a:rPr lang="en-US" dirty="0" smtClean="0"/>
            </a:br>
            <a:r>
              <a:rPr lang="en-US" dirty="0" smtClean="0"/>
              <a:t>Much more to do…</a:t>
            </a:r>
          </a:p>
        </p:txBody>
      </p:sp>
      <p:sp>
        <p:nvSpPr>
          <p:cNvPr id="5" name="Text Placeholder 4"/>
          <p:cNvSpPr>
            <a:spLocks noGrp="1"/>
          </p:cNvSpPr>
          <p:nvPr>
            <p:ph type="body" sz="quarter" idx="12"/>
          </p:nvPr>
        </p:nvSpPr>
        <p:spPr/>
        <p:txBody>
          <a:bodyPr/>
          <a:lstStyle/>
          <a:p>
            <a:r>
              <a:rPr lang="en-US" dirty="0" err="1" smtClean="0"/>
              <a:t>Polystore</a:t>
            </a:r>
            <a:r>
              <a:rPr lang="en-US" dirty="0" smtClean="0"/>
              <a:t> Demo</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51</a:t>
            </a:fld>
            <a:endParaRPr lang="en-US"/>
          </a:p>
        </p:txBody>
      </p:sp>
    </p:spTree>
    <p:extLst>
      <p:ext uri="{BB962C8B-B14F-4D97-AF65-F5344CB8AC3E}">
        <p14:creationId xmlns:p14="http://schemas.microsoft.com/office/powerpoint/2010/main" val="18376323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Takeaways from RA on Accumulo</a:t>
            </a:r>
            <a:endParaRPr lang="en-US" dirty="0"/>
          </a:p>
        </p:txBody>
      </p:sp>
      <p:sp>
        <p:nvSpPr>
          <p:cNvPr id="3" name="Text Placeholder 2"/>
          <p:cNvSpPr>
            <a:spLocks noGrp="1"/>
          </p:cNvSpPr>
          <p:nvPr>
            <p:ph type="body" sz="quarter" idx="11"/>
          </p:nvPr>
        </p:nvSpPr>
        <p:spPr/>
        <p:txBody>
          <a:bodyPr/>
          <a:lstStyle/>
          <a:p>
            <a:r>
              <a:rPr lang="en-US" dirty="0" smtClean="0"/>
              <a:t>Primitives</a:t>
            </a:r>
          </a:p>
          <a:p>
            <a:pPr lvl="1"/>
            <a:r>
              <a:rPr lang="en-US" dirty="0" smtClean="0"/>
              <a:t>Block[n](…): Store contiguous range of n entries together</a:t>
            </a:r>
          </a:p>
          <a:p>
            <a:pPr lvl="1"/>
            <a:r>
              <a:rPr lang="en-US" dirty="0" smtClean="0"/>
              <a:t>Group(…): Each entry stored separately; Block[1]</a:t>
            </a:r>
          </a:p>
          <a:p>
            <a:pPr lvl="1"/>
            <a:r>
              <a:rPr lang="en-US" dirty="0" smtClean="0"/>
              <a:t>Range(…): All entries stored together; Block[N]</a:t>
            </a:r>
          </a:p>
          <a:p>
            <a:r>
              <a:rPr lang="en-US" dirty="0" smtClean="0"/>
              <a:t>Examples</a:t>
            </a:r>
            <a:endParaRPr lang="en-US" dirty="0"/>
          </a:p>
          <a:p>
            <a:pPr lvl="1"/>
            <a:r>
              <a:rPr lang="en-US" dirty="0"/>
              <a:t>Accumulo: </a:t>
            </a:r>
            <a:r>
              <a:rPr lang="en-US" b="0" dirty="0"/>
              <a:t>Block(row) Group(family) </a:t>
            </a:r>
            <a:br>
              <a:rPr lang="en-US" b="0" dirty="0"/>
            </a:br>
            <a:r>
              <a:rPr lang="en-US" b="0" dirty="0"/>
              <a:t>Range(row, family, qualifier, visibility, timestamp) value</a:t>
            </a:r>
            <a:endParaRPr lang="en-US" dirty="0"/>
          </a:p>
          <a:p>
            <a:pPr lvl="1"/>
            <a:r>
              <a:rPr lang="en-US" dirty="0" err="1"/>
              <a:t>Myria</a:t>
            </a:r>
            <a:r>
              <a:rPr lang="en-US" dirty="0"/>
              <a:t> hash partitioning: </a:t>
            </a:r>
            <a:r>
              <a:rPr lang="en-US" b="0" dirty="0"/>
              <a:t>Group(a</a:t>
            </a:r>
            <a:r>
              <a:rPr lang="en-US" b="0" baseline="-25000" dirty="0"/>
              <a:t>1</a:t>
            </a:r>
            <a:r>
              <a:rPr lang="en-US" b="0" dirty="0"/>
              <a:t>, ..., </a:t>
            </a:r>
            <a:r>
              <a:rPr lang="en-US" b="0" dirty="0" err="1"/>
              <a:t>a</a:t>
            </a:r>
            <a:r>
              <a:rPr lang="en-US" b="0" baseline="-25000" dirty="0" err="1"/>
              <a:t>k</a:t>
            </a:r>
            <a:r>
              <a:rPr lang="en-US" b="0" dirty="0"/>
              <a:t>) a</a:t>
            </a:r>
            <a:r>
              <a:rPr lang="en-US" b="0" baseline="-25000" dirty="0"/>
              <a:t>1</a:t>
            </a:r>
            <a:r>
              <a:rPr lang="en-US" b="0" dirty="0"/>
              <a:t>, ..., </a:t>
            </a:r>
            <a:r>
              <a:rPr lang="en-US" b="0" dirty="0" err="1"/>
              <a:t>a</a:t>
            </a:r>
            <a:r>
              <a:rPr lang="en-US" b="0" baseline="-25000" dirty="0" err="1"/>
              <a:t>k</a:t>
            </a:r>
            <a:endParaRPr lang="en-US" baseline="-25000" dirty="0"/>
          </a:p>
          <a:p>
            <a:pPr lvl="1"/>
            <a:r>
              <a:rPr lang="en-US" dirty="0" err="1"/>
              <a:t>TileDB</a:t>
            </a:r>
            <a:r>
              <a:rPr lang="en-US" dirty="0"/>
              <a:t> matrix: </a:t>
            </a:r>
            <a:r>
              <a:rPr lang="sv-SE" b="0" dirty="0"/>
              <a:t>Block(j, i) Range(i, j) v</a:t>
            </a:r>
            <a:endParaRPr lang="en-US" dirty="0"/>
          </a:p>
          <a:p>
            <a:pPr lvl="1"/>
            <a:r>
              <a:rPr lang="en-US" dirty="0"/>
              <a:t>More access paths for indices</a:t>
            </a:r>
          </a:p>
          <a:p>
            <a:pPr lvl="1"/>
            <a:r>
              <a:rPr lang="en-US" dirty="0"/>
              <a:t>Applications pick both a logical &amp; physical schema </a:t>
            </a:r>
          </a:p>
        </p:txBody>
      </p:sp>
      <p:sp>
        <p:nvSpPr>
          <p:cNvPr id="5" name="Text Placeholder 4"/>
          <p:cNvSpPr>
            <a:spLocks noGrp="1"/>
          </p:cNvSpPr>
          <p:nvPr>
            <p:ph type="body" sz="quarter" idx="12"/>
          </p:nvPr>
        </p:nvSpPr>
        <p:spPr/>
        <p:txBody>
          <a:bodyPr/>
          <a:lstStyle/>
          <a:p>
            <a:r>
              <a:rPr lang="en-US" dirty="0" smtClean="0"/>
              <a:t>Access Paths </a:t>
            </a:r>
            <a:r>
              <a:rPr lang="en-US" dirty="0"/>
              <a:t>hint at a general physical schema</a:t>
            </a:r>
          </a:p>
        </p:txBody>
      </p:sp>
      <p:sp>
        <p:nvSpPr>
          <p:cNvPr id="4" name="Slide Number Placeholder 3"/>
          <p:cNvSpPr>
            <a:spLocks noGrp="1"/>
          </p:cNvSpPr>
          <p:nvPr>
            <p:ph type="sldNum" sz="quarter" idx="4"/>
          </p:nvPr>
        </p:nvSpPr>
        <p:spPr/>
        <p:txBody>
          <a:bodyPr/>
          <a:lstStyle/>
          <a:p>
            <a:fld id="{71669833-F6D1-4A24-9E2B-B954F35C4C41}" type="slidenum">
              <a:rPr lang="en-US" smtClean="0"/>
              <a:pPr/>
              <a:t>52</a:t>
            </a:fld>
            <a:endParaRPr lang="en-US"/>
          </a:p>
        </p:txBody>
      </p:sp>
    </p:spTree>
    <p:extLst>
      <p:ext uri="{BB962C8B-B14F-4D97-AF65-F5344CB8AC3E}">
        <p14:creationId xmlns:p14="http://schemas.microsoft.com/office/powerpoint/2010/main" val="29474579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In-Database Analytics for K-V DBs</a:t>
            </a:r>
            <a:endParaRPr lang="en-US" dirty="0"/>
          </a:p>
        </p:txBody>
      </p:sp>
      <p:sp>
        <p:nvSpPr>
          <p:cNvPr id="7" name="Text Placeholder 6"/>
          <p:cNvSpPr>
            <a:spLocks noGrp="1"/>
          </p:cNvSpPr>
          <p:nvPr>
            <p:ph type="body" sz="quarter" idx="11"/>
          </p:nvPr>
        </p:nvSpPr>
        <p:spPr>
          <a:xfrm>
            <a:off x="659305" y="1619961"/>
            <a:ext cx="8196210" cy="2822575"/>
          </a:xfrm>
        </p:spPr>
        <p:txBody>
          <a:bodyPr/>
          <a:lstStyle/>
          <a:p>
            <a:r>
              <a:rPr lang="en-US" dirty="0" smtClean="0"/>
              <a:t>Graphulo: LA on K-V DBs</a:t>
            </a:r>
          </a:p>
          <a:p>
            <a:pPr lvl="1"/>
            <a:r>
              <a:rPr lang="en-US" dirty="0" smtClean="0"/>
              <a:t>Graphulo vs. MapReduce experiment</a:t>
            </a:r>
          </a:p>
          <a:p>
            <a:pPr lvl="2"/>
            <a:r>
              <a:rPr lang="en-US" dirty="0" smtClean="0"/>
              <a:t>Comparable at scale; in-DB dominates "scale down"</a:t>
            </a:r>
          </a:p>
          <a:p>
            <a:pPr lvl="1"/>
            <a:r>
              <a:rPr lang="en-US" dirty="0" smtClean="0"/>
              <a:t>Use in-DB approach for I/O-bound </a:t>
            </a:r>
            <a:r>
              <a:rPr lang="en-US" dirty="0"/>
              <a:t>single-pass </a:t>
            </a:r>
            <a:r>
              <a:rPr lang="en-US" dirty="0" smtClean="0"/>
              <a:t>analytics</a:t>
            </a:r>
          </a:p>
          <a:p>
            <a:pPr marL="406400" indent="-406400"/>
            <a:r>
              <a:rPr lang="en-US" dirty="0" smtClean="0"/>
              <a:t>RACO: RA on K-V DBs</a:t>
            </a:r>
          </a:p>
          <a:p>
            <a:pPr marL="749300" lvl="1" indent="-292100"/>
            <a:r>
              <a:rPr lang="en-US" dirty="0" smtClean="0"/>
              <a:t>Access Paths helpful as a "physical schema"</a:t>
            </a:r>
          </a:p>
          <a:p>
            <a:pPr marL="749300" lvl="1" indent="-292100"/>
            <a:r>
              <a:rPr lang="en-US" dirty="0" smtClean="0"/>
              <a:t>Compiles into Accumulo iterators</a:t>
            </a:r>
          </a:p>
        </p:txBody>
      </p:sp>
      <p:sp>
        <p:nvSpPr>
          <p:cNvPr id="47" name="Rectangle 46"/>
          <p:cNvSpPr/>
          <p:nvPr/>
        </p:nvSpPr>
        <p:spPr>
          <a:xfrm>
            <a:off x="4813300" y="4628732"/>
            <a:ext cx="3924299" cy="954107"/>
          </a:xfrm>
          <a:prstGeom prst="rect">
            <a:avLst/>
          </a:prstGeom>
          <a:ln>
            <a:solidFill>
              <a:schemeClr val="accent1"/>
            </a:solidFill>
          </a:ln>
        </p:spPr>
        <p:txBody>
          <a:bodyPr wrap="square">
            <a:spAutoFit/>
          </a:bodyPr>
          <a:lstStyle/>
          <a:p>
            <a:r>
              <a:rPr lang="en-US" sz="2800" b="1" dirty="0"/>
              <a:t>Future: A </a:t>
            </a:r>
            <a:r>
              <a:rPr lang="en-US" sz="2800" b="1" dirty="0" err="1"/>
              <a:t>Polystore</a:t>
            </a:r>
            <a:r>
              <a:rPr lang="en-US" sz="2800" b="1" dirty="0"/>
              <a:t> Cross-Platform Optimizer</a:t>
            </a:r>
          </a:p>
        </p:txBody>
      </p:sp>
      <p:pic>
        <p:nvPicPr>
          <p:cNvPr id="2" name="Picture 1"/>
          <p:cNvPicPr>
            <a:picLocks noChangeAspect="1"/>
          </p:cNvPicPr>
          <p:nvPr/>
        </p:nvPicPr>
        <p:blipFill>
          <a:blip r:embed="rId2"/>
          <a:stretch>
            <a:fillRect/>
          </a:stretch>
        </p:blipFill>
        <p:spPr>
          <a:xfrm>
            <a:off x="313474" y="4224528"/>
            <a:ext cx="5509106" cy="2569464"/>
          </a:xfrm>
          <a:prstGeom prst="rect">
            <a:avLst/>
          </a:prstGeom>
        </p:spPr>
      </p:pic>
    </p:spTree>
    <p:extLst>
      <p:ext uri="{BB962C8B-B14F-4D97-AF65-F5344CB8AC3E}">
        <p14:creationId xmlns:p14="http://schemas.microsoft.com/office/powerpoint/2010/main" val="527599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6" y="371510"/>
            <a:ext cx="8319843" cy="991998"/>
          </a:xfrm>
        </p:spPr>
        <p:txBody>
          <a:bodyPr/>
          <a:lstStyle/>
          <a:p>
            <a:r>
              <a:rPr lang="en-US" dirty="0" smtClean="0"/>
              <a:t>Why does LA, RA work on K-V DBs?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54</a:t>
            </a:fld>
            <a:endParaRPr lang="en-US"/>
          </a:p>
        </p:txBody>
      </p:sp>
      <p:pic>
        <p:nvPicPr>
          <p:cNvPr id="5" name="Picture 4"/>
          <p:cNvPicPr>
            <a:picLocks noChangeAspect="1"/>
          </p:cNvPicPr>
          <p:nvPr/>
        </p:nvPicPr>
        <p:blipFill>
          <a:blip r:embed="rId3"/>
          <a:stretch>
            <a:fillRect/>
          </a:stretch>
        </p:blipFill>
        <p:spPr>
          <a:xfrm>
            <a:off x="1762125" y="1355919"/>
            <a:ext cx="5716588" cy="5059442"/>
          </a:xfrm>
          <a:prstGeom prst="rect">
            <a:avLst/>
          </a:prstGeom>
        </p:spPr>
      </p:pic>
    </p:spTree>
    <p:extLst>
      <p:ext uri="{BB962C8B-B14F-4D97-AF65-F5344CB8AC3E}">
        <p14:creationId xmlns:p14="http://schemas.microsoft.com/office/powerpoint/2010/main" val="24896797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Slide Number Placeholder 3"/>
          <p:cNvSpPr>
            <a:spLocks noGrp="1"/>
          </p:cNvSpPr>
          <p:nvPr>
            <p:ph type="sldNum" sz="quarter" idx="4"/>
          </p:nvPr>
        </p:nvSpPr>
        <p:spPr/>
        <p:txBody>
          <a:bodyPr/>
          <a:lstStyle/>
          <a:p>
            <a:fld id="{71669833-F6D1-4A24-9E2B-B954F35C4C41}" type="slidenum">
              <a:rPr lang="en-US" smtClean="0"/>
              <a:pPr/>
              <a:t>55</a:t>
            </a:fld>
            <a:endParaRPr lang="en-US"/>
          </a:p>
        </p:txBody>
      </p:sp>
      <p:grpSp>
        <p:nvGrpSpPr>
          <p:cNvPr id="6" name="Group 5"/>
          <p:cNvGrpSpPr/>
          <p:nvPr/>
        </p:nvGrpSpPr>
        <p:grpSpPr>
          <a:xfrm>
            <a:off x="2417471" y="2415104"/>
            <a:ext cx="4309058" cy="2027792"/>
            <a:chOff x="4547361" y="2320239"/>
            <a:chExt cx="4309058" cy="2027792"/>
          </a:xfrm>
        </p:grpSpPr>
        <p:pic>
          <p:nvPicPr>
            <p:cNvPr id="7" name="Picture 2" descr="http://www.azquotes.com/picture-quotes/quote-some-things-look-better-inside-of-the-store-drake-55-41-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361" y="2320239"/>
              <a:ext cx="4309058" cy="20277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132320" y="4050792"/>
              <a:ext cx="658368" cy="219456"/>
            </a:xfrm>
            <a:prstGeom prst="rect">
              <a:avLst/>
            </a:prstGeom>
            <a:solidFill>
              <a:srgbClr val="0C0C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95298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Backup Slides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56</a:t>
            </a:fld>
            <a:endParaRPr lang="en-US"/>
          </a:p>
        </p:txBody>
      </p:sp>
    </p:spTree>
    <p:extLst>
      <p:ext uri="{BB962C8B-B14F-4D97-AF65-F5344CB8AC3E}">
        <p14:creationId xmlns:p14="http://schemas.microsoft.com/office/powerpoint/2010/main" val="9295509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Background on Accumulo</a:t>
            </a:r>
          </a:p>
        </p:txBody>
      </p:sp>
      <p:sp>
        <p:nvSpPr>
          <p:cNvPr id="4" name="Text Placeholder 3"/>
          <p:cNvSpPr>
            <a:spLocks noGrp="1"/>
          </p:cNvSpPr>
          <p:nvPr>
            <p:ph type="body" sz="quarter" idx="11"/>
          </p:nvPr>
        </p:nvSpPr>
        <p:spPr>
          <a:xfrm>
            <a:off x="659304" y="1736724"/>
            <a:ext cx="8276465" cy="4464899"/>
          </a:xfrm>
        </p:spPr>
        <p:txBody>
          <a:bodyPr/>
          <a:lstStyle/>
          <a:p>
            <a:pPr marL="0" indent="0">
              <a:buNone/>
            </a:pPr>
            <a:endParaRPr lang="en-US" sz="1600" dirty="0" smtClean="0"/>
          </a:p>
          <a:p>
            <a:pPr marL="0" indent="0">
              <a:buNone/>
            </a:pPr>
            <a:r>
              <a:rPr lang="en-US" sz="2000" dirty="0" smtClean="0"/>
              <a:t>Best </a:t>
            </a:r>
            <a:r>
              <a:rPr lang="en-US" sz="2000" dirty="0"/>
              <a:t>for:</a:t>
            </a:r>
          </a:p>
          <a:p>
            <a:r>
              <a:rPr lang="en-US" sz="2000" dirty="0"/>
              <a:t>Large, de-normalized </a:t>
            </a:r>
            <a:r>
              <a:rPr lang="en-US" sz="2000" dirty="0" smtClean="0"/>
              <a:t>tables; no schema necessary</a:t>
            </a:r>
          </a:p>
          <a:p>
            <a:pPr lvl="1"/>
            <a:r>
              <a:rPr lang="en-US" sz="1800" dirty="0"/>
              <a:t>Unlimited </a:t>
            </a:r>
            <a:r>
              <a:rPr lang="en-US" sz="1800" dirty="0" smtClean="0"/>
              <a:t>columns; un-interpreted values; everything is a byte[]</a:t>
            </a:r>
            <a:endParaRPr lang="en-US" sz="1800" dirty="0"/>
          </a:p>
          <a:p>
            <a:r>
              <a:rPr lang="en-US" sz="2000" dirty="0" smtClean="0"/>
              <a:t>TBs </a:t>
            </a:r>
            <a:r>
              <a:rPr lang="en-US" sz="2000" dirty="0"/>
              <a:t>to </a:t>
            </a:r>
            <a:r>
              <a:rPr lang="en-US" sz="2000" dirty="0" smtClean="0"/>
              <a:t>PBs of data; robust </a:t>
            </a:r>
            <a:r>
              <a:rPr lang="en-US" sz="2000" dirty="0"/>
              <a:t>horizontal </a:t>
            </a:r>
            <a:r>
              <a:rPr lang="en-US" sz="2000" dirty="0" smtClean="0"/>
              <a:t>scaling</a:t>
            </a:r>
          </a:p>
          <a:p>
            <a:r>
              <a:rPr lang="en-US" sz="2000" dirty="0" smtClean="0"/>
              <a:t>Hadoop </a:t>
            </a:r>
            <a:r>
              <a:rPr lang="en-US" sz="2000" dirty="0"/>
              <a:t>HDFS / Java ecosystem</a:t>
            </a:r>
          </a:p>
          <a:p>
            <a:r>
              <a:rPr lang="en-US" sz="2000" dirty="0" smtClean="0"/>
              <a:t>Cell-level access control</a:t>
            </a:r>
            <a:endParaRPr lang="en-US" sz="2000" dirty="0"/>
          </a:p>
          <a:p>
            <a:endParaRPr lang="en-US" sz="2000" dirty="0"/>
          </a:p>
          <a:p>
            <a:r>
              <a:rPr lang="en-US" sz="2000" dirty="0"/>
              <a:t>Row store by </a:t>
            </a:r>
            <a:r>
              <a:rPr lang="en-US" sz="2000" dirty="0" smtClean="0"/>
              <a:t>default</a:t>
            </a:r>
          </a:p>
          <a:p>
            <a:pPr lvl="1"/>
            <a:r>
              <a:rPr lang="en-US" sz="1800" dirty="0" smtClean="0">
                <a:sym typeface="Wingdings" panose="05000000000000000000" pitchFamily="2" charset="2"/>
              </a:rPr>
              <a:t>Scan over rows for O(log n) lookup &amp; sorted order </a:t>
            </a:r>
          </a:p>
          <a:p>
            <a:pPr lvl="1"/>
            <a:r>
              <a:rPr lang="en-US" sz="1800" dirty="0" smtClean="0"/>
              <a:t>Maintain "Transpose Table" for column-major access path</a:t>
            </a:r>
            <a:endParaRPr lang="en-US" sz="1800" baseline="30000" dirty="0" smtClean="0"/>
          </a:p>
          <a:p>
            <a:r>
              <a:rPr lang="en-US" sz="2000" dirty="0" smtClean="0"/>
              <a:t>Iterator </a:t>
            </a:r>
            <a:r>
              <a:rPr lang="en-US" sz="2000" dirty="0"/>
              <a:t>processing </a:t>
            </a:r>
            <a:r>
              <a:rPr lang="en-US" sz="2000" dirty="0" smtClean="0"/>
              <a:t>framework</a:t>
            </a:r>
            <a:endParaRPr lang="en-US" sz="2000" dirty="0"/>
          </a:p>
        </p:txBody>
      </p:sp>
      <p:graphicFrame>
        <p:nvGraphicFramePr>
          <p:cNvPr id="7" name="Table 6"/>
          <p:cNvGraphicFramePr>
            <a:graphicFrameLocks noGrp="1"/>
          </p:cNvGraphicFramePr>
          <p:nvPr>
            <p:extLst/>
          </p:nvPr>
        </p:nvGraphicFramePr>
        <p:xfrm>
          <a:off x="2609800" y="1368957"/>
          <a:ext cx="6164238" cy="914400"/>
        </p:xfrm>
        <a:graphic>
          <a:graphicData uri="http://schemas.openxmlformats.org/drawingml/2006/table">
            <a:tbl>
              <a:tblPr/>
              <a:tblGrid>
                <a:gridCol w="842974"/>
                <a:gridCol w="1027114"/>
                <a:gridCol w="975525"/>
                <a:gridCol w="1129984"/>
                <a:gridCol w="1211748"/>
                <a:gridCol w="976893"/>
              </a:tblGrid>
              <a:tr h="0">
                <a:tc gridSpan="5">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  Key</a:t>
                      </a:r>
                      <a:endParaRPr lang="en-US" sz="1400" b="1" dirty="0">
                        <a:solidFill>
                          <a:srgbClr val="222222"/>
                        </a:solidFill>
                        <a:effectLst/>
                        <a:latin typeface="inherit"/>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3767">
                        <a:lumMod val="20000"/>
                        <a:lumOff val="8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Value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u="sng" dirty="0" smtClean="0">
                          <a:solidFill>
                            <a:srgbClr val="222222"/>
                          </a:solidFill>
                          <a:effectLst/>
                          <a:latin typeface="inherit"/>
                        </a:rPr>
                        <a:t>Row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a:solidFill>
                            <a:srgbClr val="222222"/>
                          </a:solidFill>
                          <a:effectLst/>
                          <a:latin typeface="inherit"/>
                        </a:rPr>
                        <a:t>Column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hMerge="1">
                  <a:txBody>
                    <a:bodyPr/>
                    <a:lstStyle/>
                    <a:p>
                      <a:endParaRPr lang="en-US"/>
                    </a:p>
                  </a:txBody>
                  <a:tcPr/>
                </a:tc>
                <a:tc hMerge="1">
                  <a:txBody>
                    <a:bodyPr/>
                    <a:lstStyle/>
                    <a:p>
                      <a:endParaRPr lang="en-US"/>
                    </a:p>
                  </a:txBody>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ctr"/>
                      <a:r>
                        <a:rPr lang="en-US" sz="1400" b="1" dirty="0">
                          <a:solidFill>
                            <a:srgbClr val="222222"/>
                          </a:solidFill>
                          <a:effectLst/>
                          <a:latin typeface="inherit"/>
                        </a:rPr>
                        <a:t>Timestamp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Family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u="sng" dirty="0" smtClean="0">
                          <a:solidFill>
                            <a:srgbClr val="222222"/>
                          </a:solidFill>
                          <a:effectLst/>
                          <a:latin typeface="inherit"/>
                        </a:rPr>
                        <a:t>Qualifier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rtl="0" fontAlgn="t"/>
                      <a:r>
                        <a:rPr lang="en-US" sz="1400" b="1" dirty="0" smtClean="0">
                          <a:solidFill>
                            <a:srgbClr val="222222"/>
                          </a:solidFill>
                          <a:effectLst/>
                          <a:latin typeface="inherit"/>
                        </a:rPr>
                        <a:t>Visibility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618FFD">
                        <a:lumMod val="40000"/>
                        <a:lumOff val="60000"/>
                      </a:srgbClr>
                    </a:solidFill>
                  </a:tcPr>
                </a:tc>
                <a:tc vMerge="1">
                  <a:txBody>
                    <a:bodyPr/>
                    <a:lstStyle/>
                    <a:p>
                      <a:endParaRPr lang="en-US"/>
                    </a:p>
                  </a:txBody>
                  <a:tcPr/>
                </a:tc>
                <a:tc vMerge="1">
                  <a:txBody>
                    <a:bodyPr/>
                    <a:lstStyle/>
                    <a:p>
                      <a:endParaRPr lang="en-US"/>
                    </a:p>
                  </a:txBody>
                  <a:tcPr/>
                </a:tc>
              </a:tr>
            </a:tbl>
          </a:graphicData>
        </a:graphic>
      </p:graphicFrame>
      <p:pic>
        <p:nvPicPr>
          <p:cNvPr id="10" name="Picture 2" descr="https://accumulo.apache.org/images/accumulo-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367" y="3968919"/>
            <a:ext cx="3061297" cy="7823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71669833-F6D1-4A24-9E2B-B954F35C4C41}" type="slidenum">
              <a:rPr lang="en-US" smtClean="0"/>
              <a:pPr/>
              <a:t>57</a:t>
            </a:fld>
            <a:endParaRPr lang="en-US"/>
          </a:p>
        </p:txBody>
      </p:sp>
    </p:spTree>
    <p:extLst>
      <p:ext uri="{BB962C8B-B14F-4D97-AF65-F5344CB8AC3E}">
        <p14:creationId xmlns:p14="http://schemas.microsoft.com/office/powerpoint/2010/main" val="38489834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dirty="0" smtClean="0"/>
              <a:t>Past Experiments</a:t>
            </a:r>
            <a:endParaRPr lang="en-US" dirty="0"/>
          </a:p>
        </p:txBody>
      </p:sp>
      <p:sp>
        <p:nvSpPr>
          <p:cNvPr id="11" name="Text Placeholder 10"/>
          <p:cNvSpPr>
            <a:spLocks noGrp="1"/>
          </p:cNvSpPr>
          <p:nvPr>
            <p:ph type="body" sz="quarter" idx="11"/>
          </p:nvPr>
        </p:nvSpPr>
        <p:spPr>
          <a:xfrm>
            <a:off x="659305" y="1710638"/>
            <a:ext cx="8197114" cy="4645711"/>
          </a:xfrm>
        </p:spPr>
        <p:txBody>
          <a:bodyPr/>
          <a:lstStyle/>
          <a:p>
            <a:pPr marL="0" indent="0">
              <a:buNone/>
            </a:pPr>
            <a:r>
              <a:rPr lang="en-US" dirty="0" smtClean="0"/>
              <a:t>Compare Graphulo to </a:t>
            </a:r>
          </a:p>
          <a:p>
            <a:r>
              <a:rPr lang="en-US" dirty="0" smtClean="0"/>
              <a:t>Single-node in-memory matrix libraries</a:t>
            </a:r>
          </a:p>
          <a:p>
            <a:pPr lvl="1"/>
            <a:r>
              <a:rPr lang="en-US" dirty="0" smtClean="0"/>
              <a:t>D4M Sparse matrix library (MATLAB)</a:t>
            </a:r>
          </a:p>
          <a:p>
            <a:pPr lvl="1"/>
            <a:r>
              <a:rPr lang="en-US" dirty="0" smtClean="0"/>
              <a:t>MTJ Dense matrix library (Java)</a:t>
            </a:r>
          </a:p>
          <a:p>
            <a:r>
              <a:rPr lang="en-US" dirty="0" smtClean="0"/>
              <a:t>Itself</a:t>
            </a:r>
          </a:p>
          <a:p>
            <a:pPr lvl="1"/>
            <a:r>
              <a:rPr lang="en-US" dirty="0" smtClean="0"/>
              <a:t>Benchmark of Graphulo scalability with cluster size</a:t>
            </a:r>
          </a:p>
          <a:p>
            <a:pPr marL="0" indent="0">
              <a:buNone/>
            </a:pPr>
            <a:r>
              <a:rPr lang="en-US" dirty="0" smtClean="0"/>
              <a:t>Tasks:</a:t>
            </a:r>
          </a:p>
          <a:p>
            <a:r>
              <a:rPr lang="en-US" dirty="0" smtClean="0"/>
              <a:t>Matrix Multiply (</a:t>
            </a:r>
            <a:r>
              <a:rPr lang="en-US" dirty="0" err="1" smtClean="0"/>
              <a:t>MxM</a:t>
            </a:r>
            <a:r>
              <a:rPr lang="en-US" dirty="0" smtClean="0"/>
              <a:t>), the backbone of LA</a:t>
            </a:r>
          </a:p>
          <a:p>
            <a:r>
              <a:rPr lang="en-US" dirty="0" smtClean="0"/>
              <a:t>Subgraph Extraction, via </a:t>
            </a:r>
            <a:r>
              <a:rPr lang="en-US" dirty="0" err="1" smtClean="0"/>
              <a:t>MxM</a:t>
            </a:r>
            <a:r>
              <a:rPr lang="en-US" dirty="0" smtClean="0"/>
              <a:t> with a cue table</a:t>
            </a:r>
          </a:p>
          <a:p>
            <a:r>
              <a:rPr lang="en-US" dirty="0" err="1" smtClean="0"/>
              <a:t>Jaccard</a:t>
            </a:r>
            <a:r>
              <a:rPr lang="en-US" dirty="0" smtClean="0"/>
              <a:t> Coefficients, a vertex similarity metric</a:t>
            </a:r>
          </a:p>
          <a:p>
            <a:r>
              <a:rPr lang="en-US" dirty="0" smtClean="0"/>
              <a:t>k-Truss Subgraph, used to detect communities</a:t>
            </a:r>
          </a:p>
        </p:txBody>
      </p:sp>
      <p:sp>
        <p:nvSpPr>
          <p:cNvPr id="2" name="Slide Number Placeholder 1"/>
          <p:cNvSpPr>
            <a:spLocks noGrp="1"/>
          </p:cNvSpPr>
          <p:nvPr>
            <p:ph type="sldNum" sz="quarter" idx="4"/>
          </p:nvPr>
        </p:nvSpPr>
        <p:spPr/>
        <p:txBody>
          <a:bodyPr/>
          <a:lstStyle/>
          <a:p>
            <a:fld id="{71669833-F6D1-4A24-9E2B-B954F35C4C41}" type="slidenum">
              <a:rPr lang="en-US" smtClean="0"/>
              <a:pPr/>
              <a:t>58</a:t>
            </a:fld>
            <a:endParaRPr lang="en-US"/>
          </a:p>
        </p:txBody>
      </p:sp>
    </p:spTree>
    <p:extLst>
      <p:ext uri="{BB962C8B-B14F-4D97-AF65-F5344CB8AC3E}">
        <p14:creationId xmlns:p14="http://schemas.microsoft.com/office/powerpoint/2010/main" val="5833441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r>
              <a:rPr lang="en-US" dirty="0" smtClean="0"/>
              <a:t>2015 HPEC: </a:t>
            </a:r>
            <a:r>
              <a:rPr lang="en-US" dirty="0" err="1" smtClean="0"/>
              <a:t>MxM</a:t>
            </a:r>
            <a:r>
              <a:rPr lang="en-US" dirty="0" smtClean="0"/>
              <a:t>, single-node</a:t>
            </a:r>
          </a:p>
          <a:p>
            <a:pPr lvl="1"/>
            <a:r>
              <a:rPr lang="en-US" dirty="0"/>
              <a:t>Graphulo vs. </a:t>
            </a:r>
            <a:r>
              <a:rPr lang="en-US" dirty="0" smtClean="0"/>
              <a:t>D4M (MATLAB sparse matrix library)</a:t>
            </a:r>
          </a:p>
          <a:p>
            <a:pPr lvl="1"/>
            <a:r>
              <a:rPr lang="en-US" dirty="0"/>
              <a:t>Result: 	Graphulo universally </a:t>
            </a:r>
            <a:r>
              <a:rPr lang="en-US" dirty="0" smtClean="0"/>
              <a:t>better</a:t>
            </a:r>
          </a:p>
          <a:p>
            <a:r>
              <a:rPr lang="en-US" dirty="0" smtClean="0"/>
              <a:t>2016 </a:t>
            </a:r>
            <a:r>
              <a:rPr lang="en-US" dirty="0"/>
              <a:t>HPEC: </a:t>
            </a:r>
            <a:r>
              <a:rPr lang="en-US" dirty="0" err="1"/>
              <a:t>Jaccard</a:t>
            </a:r>
            <a:r>
              <a:rPr lang="en-US" dirty="0"/>
              <a:t>, k-Truss, single-node</a:t>
            </a:r>
          </a:p>
          <a:p>
            <a:pPr lvl="1"/>
            <a:r>
              <a:rPr lang="en-US" dirty="0"/>
              <a:t>Graphulo vs. D4M vs. MTJ (Java dense matrix library)</a:t>
            </a:r>
          </a:p>
          <a:p>
            <a:pPr lvl="1"/>
            <a:r>
              <a:rPr lang="en-US" dirty="0"/>
              <a:t>Result: 	Graphulo universally better at </a:t>
            </a:r>
            <a:r>
              <a:rPr lang="en-US" dirty="0" err="1"/>
              <a:t>Jaccard</a:t>
            </a:r>
            <a:r>
              <a:rPr lang="en-US" dirty="0"/>
              <a:t>;</a:t>
            </a:r>
            <a:br>
              <a:rPr lang="en-US" dirty="0"/>
            </a:br>
            <a:r>
              <a:rPr lang="en-US" dirty="0"/>
              <a:t>			D4M/MTJ universally better at k-Truss</a:t>
            </a:r>
          </a:p>
          <a:p>
            <a:r>
              <a:rPr lang="en-US" dirty="0"/>
              <a:t>2016 HPEC: </a:t>
            </a:r>
            <a:r>
              <a:rPr lang="en-US" dirty="0" err="1"/>
              <a:t>MxM</a:t>
            </a:r>
            <a:r>
              <a:rPr lang="en-US" dirty="0"/>
              <a:t>, subgraph extraction, cluster</a:t>
            </a:r>
          </a:p>
          <a:p>
            <a:pPr lvl="1"/>
            <a:r>
              <a:rPr lang="en-US" dirty="0"/>
              <a:t>Graphulo vs. itself on increasing cluster size</a:t>
            </a:r>
          </a:p>
          <a:p>
            <a:pPr lvl="1"/>
            <a:r>
              <a:rPr lang="en-US" dirty="0"/>
              <a:t>Result: 	Linear weak &amp; strong scaling on </a:t>
            </a:r>
            <a:r>
              <a:rPr lang="en-US" dirty="0" err="1"/>
              <a:t>MxM</a:t>
            </a:r>
            <a:r>
              <a:rPr lang="en-US" dirty="0"/>
              <a:t/>
            </a:r>
            <a:br>
              <a:rPr lang="en-US" dirty="0"/>
            </a:br>
            <a:r>
              <a:rPr lang="en-US" dirty="0"/>
              <a:t>Subgraph extraction scales, in interactive range</a:t>
            </a:r>
          </a:p>
          <a:p>
            <a:endParaRPr lang="en-US"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59</a:t>
            </a:fld>
            <a:endParaRPr lang="en-US"/>
          </a:p>
        </p:txBody>
      </p:sp>
    </p:spTree>
    <p:extLst>
      <p:ext uri="{BB962C8B-B14F-4D97-AF65-F5344CB8AC3E}">
        <p14:creationId xmlns:p14="http://schemas.microsoft.com/office/powerpoint/2010/main" val="1914154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Why use K-V stores?</a:t>
            </a:r>
            <a:endParaRPr lang="en-US" dirty="0"/>
          </a:p>
        </p:txBody>
      </p:sp>
      <p:sp>
        <p:nvSpPr>
          <p:cNvPr id="6" name="Text Placeholder 5"/>
          <p:cNvSpPr>
            <a:spLocks noGrp="1"/>
          </p:cNvSpPr>
          <p:nvPr>
            <p:ph type="body" sz="quarter" idx="11"/>
          </p:nvPr>
        </p:nvSpPr>
        <p:spPr/>
        <p:txBody>
          <a:bodyPr/>
          <a:lstStyle/>
          <a:p>
            <a:r>
              <a:rPr lang="en-US" dirty="0" smtClean="0"/>
              <a:t>Scale out – large commodity clusters</a:t>
            </a:r>
          </a:p>
          <a:p>
            <a:r>
              <a:rPr lang="en-US" dirty="0" smtClean="0"/>
              <a:t>Transparent partitioning, layout, performance</a:t>
            </a:r>
          </a:p>
          <a:p>
            <a:pPr lvl="1"/>
            <a:r>
              <a:rPr lang="en-US" dirty="0" smtClean="0"/>
              <a:t>Friendly to developers &amp; applications that want control</a:t>
            </a:r>
          </a:p>
          <a:p>
            <a:r>
              <a:rPr lang="en-US" dirty="0" smtClean="0"/>
              <a:t>Some have "special features"</a:t>
            </a:r>
          </a:p>
          <a:p>
            <a:pPr lvl="1"/>
            <a:r>
              <a:rPr lang="en-US" dirty="0" smtClean="0"/>
              <a:t>entry-level access control</a:t>
            </a:r>
          </a:p>
          <a:p>
            <a:r>
              <a:rPr lang="en-US" dirty="0"/>
              <a:t>Simple solution, </a:t>
            </a:r>
            <a:r>
              <a:rPr lang="en-US" i="1" dirty="0"/>
              <a:t>if</a:t>
            </a:r>
            <a:r>
              <a:rPr lang="en-US" dirty="0"/>
              <a:t> all your application requires 							is to </a:t>
            </a:r>
            <a:r>
              <a:rPr lang="en-US" u="sng" dirty="0"/>
              <a:t>read &amp; write entries by key</a:t>
            </a:r>
          </a:p>
          <a:p>
            <a:endParaRPr lang="en-US"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6</a:t>
            </a:fld>
            <a:endParaRPr lang="en-US"/>
          </a:p>
        </p:txBody>
      </p:sp>
    </p:spTree>
    <p:extLst>
      <p:ext uri="{BB962C8B-B14F-4D97-AF65-F5344CB8AC3E}">
        <p14:creationId xmlns:p14="http://schemas.microsoft.com/office/powerpoint/2010/main" val="30280206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smtClean="0"/>
              <a:t>MxM</a:t>
            </a:r>
            <a:r>
              <a:rPr lang="en-US" dirty="0" smtClean="0"/>
              <a:t> Single-Node Experiment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4554"/>
            <a:ext cx="4781212" cy="35606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075" y="2044554"/>
            <a:ext cx="4781212" cy="3560656"/>
          </a:xfrm>
          <a:prstGeom prst="rect">
            <a:avLst/>
          </a:prstGeom>
        </p:spPr>
      </p:pic>
      <p:sp>
        <p:nvSpPr>
          <p:cNvPr id="6" name="Slide Number Placeholder 5"/>
          <p:cNvSpPr>
            <a:spLocks noGrp="1"/>
          </p:cNvSpPr>
          <p:nvPr>
            <p:ph type="sldNum" sz="quarter" idx="4"/>
          </p:nvPr>
        </p:nvSpPr>
        <p:spPr/>
        <p:txBody>
          <a:bodyPr/>
          <a:lstStyle/>
          <a:p>
            <a:fld id="{71669833-F6D1-4A24-9E2B-B954F35C4C41}" type="slidenum">
              <a:rPr lang="en-US" smtClean="0"/>
              <a:pPr/>
              <a:t>60</a:t>
            </a:fld>
            <a:endParaRPr lang="en-US"/>
          </a:p>
        </p:txBody>
      </p:sp>
    </p:spTree>
    <p:extLst>
      <p:ext uri="{BB962C8B-B14F-4D97-AF65-F5344CB8AC3E}">
        <p14:creationId xmlns:p14="http://schemas.microsoft.com/office/powerpoint/2010/main" val="29396616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err="1" smtClean="0"/>
              <a:t>Jaccard</a:t>
            </a:r>
            <a:r>
              <a:rPr lang="en-US" dirty="0" smtClean="0"/>
              <a:t> Experiment Graphs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97" y="2365369"/>
            <a:ext cx="4667475" cy="34782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470" y="2361202"/>
            <a:ext cx="4604330" cy="3451931"/>
          </a:xfrm>
          <a:prstGeom prst="rect">
            <a:avLst/>
          </a:prstGeom>
        </p:spPr>
      </p:pic>
      <p:sp>
        <p:nvSpPr>
          <p:cNvPr id="2" name="Slide Number Placeholder 1"/>
          <p:cNvSpPr>
            <a:spLocks noGrp="1"/>
          </p:cNvSpPr>
          <p:nvPr>
            <p:ph type="sldNum" sz="quarter" idx="4"/>
          </p:nvPr>
        </p:nvSpPr>
        <p:spPr/>
        <p:txBody>
          <a:bodyPr/>
          <a:lstStyle/>
          <a:p>
            <a:fld id="{71669833-F6D1-4A24-9E2B-B954F35C4C41}" type="slidenum">
              <a:rPr lang="en-US" smtClean="0"/>
              <a:pPr/>
              <a:t>61</a:t>
            </a:fld>
            <a:endParaRPr lang="en-US"/>
          </a:p>
        </p:txBody>
      </p:sp>
    </p:spTree>
    <p:extLst>
      <p:ext uri="{BB962C8B-B14F-4D97-AF65-F5344CB8AC3E}">
        <p14:creationId xmlns:p14="http://schemas.microsoft.com/office/powerpoint/2010/main" val="32718776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3-Truss Experiment Graph</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62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260" y="1845367"/>
            <a:ext cx="5406705" cy="4029123"/>
          </a:xfrm>
          <a:prstGeom prst="rect">
            <a:avLst/>
          </a:prstGeom>
        </p:spPr>
      </p:pic>
      <p:sp>
        <p:nvSpPr>
          <p:cNvPr id="6" name="TextBox 5"/>
          <p:cNvSpPr txBox="1"/>
          <p:nvPr/>
        </p:nvSpPr>
        <p:spPr>
          <a:xfrm>
            <a:off x="6474542" y="2374490"/>
            <a:ext cx="1944700" cy="646331"/>
          </a:xfrm>
          <a:prstGeom prst="rect">
            <a:avLst/>
          </a:prstGeom>
          <a:noFill/>
        </p:spPr>
        <p:txBody>
          <a:bodyPr wrap="none" rtlCol="0">
            <a:spAutoFit/>
          </a:bodyPr>
          <a:lstStyle/>
          <a:p>
            <a:r>
              <a:rPr lang="en-US" dirty="0" smtClean="0"/>
              <a:t>Some points may </a:t>
            </a:r>
          </a:p>
          <a:p>
            <a:r>
              <a:rPr lang="en-US" dirty="0" smtClean="0"/>
              <a:t>need re-evaluating</a:t>
            </a:r>
            <a:endParaRPr lang="en-US" dirty="0"/>
          </a:p>
        </p:txBody>
      </p:sp>
    </p:spTree>
    <p:extLst>
      <p:ext uri="{BB962C8B-B14F-4D97-AF65-F5344CB8AC3E}">
        <p14:creationId xmlns:p14="http://schemas.microsoft.com/office/powerpoint/2010/main" val="34354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hart Placeholder 2"/>
          <p:cNvPicPr>
            <a:picLocks noGrp="1" noChangeAspect="1"/>
          </p:cNvPicPr>
          <p:nvPr>
            <p:ph type="chart" sz="quarter" idx="12"/>
          </p:nvPr>
        </p:nvPicPr>
        <p:blipFill rotWithShape="1">
          <a:blip r:embed="rId3"/>
          <a:srcRect l="2118" t="5598" r="2630"/>
          <a:stretch/>
        </p:blipFill>
        <p:spPr>
          <a:xfrm>
            <a:off x="1028700" y="1619250"/>
            <a:ext cx="7058025" cy="4312994"/>
          </a:xfrm>
          <a:prstGeom prst="rect">
            <a:avLst/>
          </a:prstGeom>
        </p:spPr>
      </p:pic>
      <p:sp>
        <p:nvSpPr>
          <p:cNvPr id="10" name="Text Placeholder 9"/>
          <p:cNvSpPr>
            <a:spLocks noGrp="1"/>
          </p:cNvSpPr>
          <p:nvPr>
            <p:ph type="body" sz="quarter" idx="10"/>
          </p:nvPr>
        </p:nvSpPr>
        <p:spPr/>
        <p:txBody>
          <a:bodyPr/>
          <a:lstStyle/>
          <a:p>
            <a:r>
              <a:rPr lang="en-US" dirty="0" smtClean="0"/>
              <a:t>Past </a:t>
            </a:r>
            <a:r>
              <a:rPr lang="en-US" dirty="0" err="1" smtClean="0"/>
              <a:t>Exp</a:t>
            </a:r>
            <a:r>
              <a:rPr lang="en-US" dirty="0" smtClean="0"/>
              <a:t>: Benchmarking Graphulo</a:t>
            </a:r>
            <a:endParaRPr lang="en-US" dirty="0"/>
          </a:p>
        </p:txBody>
      </p:sp>
      <p:pic>
        <p:nvPicPr>
          <p:cNvPr id="7" name="Picture 6" descr="Screen Shot 2016-08-08 at 8.35.09 AM.png"/>
          <p:cNvPicPr>
            <a:picLocks noChangeAspect="1"/>
          </p:cNvPicPr>
          <p:nvPr/>
        </p:nvPicPr>
        <p:blipFill rotWithShape="1">
          <a:blip r:embed="rId4">
            <a:extLst>
              <a:ext uri="{28A0092B-C50C-407E-A947-70E740481C1C}">
                <a14:useLocalDpi xmlns:a14="http://schemas.microsoft.com/office/drawing/2010/main" val="0"/>
              </a:ext>
            </a:extLst>
          </a:blip>
          <a:srcRect l="5975" t="3329" r="2392" b="3467"/>
          <a:stretch/>
        </p:blipFill>
        <p:spPr>
          <a:xfrm>
            <a:off x="402282" y="2834587"/>
            <a:ext cx="4244392" cy="3472727"/>
          </a:xfrm>
          <a:prstGeom prst="rect">
            <a:avLst/>
          </a:prstGeom>
        </p:spPr>
      </p:pic>
      <p:sp>
        <p:nvSpPr>
          <p:cNvPr id="8" name="TextBox 7"/>
          <p:cNvSpPr txBox="1"/>
          <p:nvPr/>
        </p:nvSpPr>
        <p:spPr>
          <a:xfrm>
            <a:off x="2421581" y="4467593"/>
            <a:ext cx="1857375" cy="1015663"/>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Overall </a:t>
            </a:r>
            <a:r>
              <a:rPr lang="en-US" sz="2000" b="1" dirty="0" err="1" smtClean="0"/>
              <a:t>MxM</a:t>
            </a:r>
            <a:r>
              <a:rPr lang="en-US" sz="2000" b="1" dirty="0" smtClean="0"/>
              <a:t> scales linearly, strong &amp; weak</a:t>
            </a:r>
            <a:endParaRPr lang="en-US" sz="2000" b="1" dirty="0"/>
          </a:p>
        </p:txBody>
      </p:sp>
      <p:pic>
        <p:nvPicPr>
          <p:cNvPr id="12" name="Picture 11" descr="Screen Shot 2016-08-08 at 8.41.1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674" y="2834586"/>
            <a:ext cx="4209745" cy="3472727"/>
          </a:xfrm>
          <a:prstGeom prst="rect">
            <a:avLst/>
          </a:prstGeom>
        </p:spPr>
      </p:pic>
      <p:sp>
        <p:nvSpPr>
          <p:cNvPr id="13" name="TextBox 12"/>
          <p:cNvSpPr txBox="1"/>
          <p:nvPr/>
        </p:nvSpPr>
        <p:spPr>
          <a:xfrm>
            <a:off x="5907733" y="3775747"/>
            <a:ext cx="2615616" cy="707886"/>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2000" b="1" dirty="0" smtClean="0"/>
              <a:t>Subgraph extraction scales; interactive time</a:t>
            </a:r>
            <a:endParaRPr lang="en-US" sz="2000" b="1"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63</a:t>
            </a:fld>
            <a:endParaRPr lang="en-US"/>
          </a:p>
        </p:txBody>
      </p:sp>
    </p:spTree>
    <p:extLst>
      <p:ext uri="{BB962C8B-B14F-4D97-AF65-F5344CB8AC3E}">
        <p14:creationId xmlns:p14="http://schemas.microsoft.com/office/powerpoint/2010/main" val="18173059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Alg 1: Jaccard Coefficients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86" y="1756786"/>
            <a:ext cx="4517104" cy="4318665"/>
          </a:xfrm>
          <a:prstGeom prst="rect">
            <a:avLst/>
          </a:prstGeom>
        </p:spPr>
      </p:pic>
      <p:pic>
        <p:nvPicPr>
          <p:cNvPr id="5" name="Chart Placeholder 4"/>
          <p:cNvPicPr>
            <a:picLocks noGrp="1" noChangeAspect="1"/>
          </p:cNvPicPr>
          <p:nvPr>
            <p:ph type="chart" sz="quarter" idx="12"/>
          </p:nvPr>
        </p:nvPicPr>
        <p:blipFill>
          <a:blip r:embed="rId4"/>
          <a:stretch>
            <a:fillRect/>
          </a:stretch>
        </p:blipFill>
        <p:spPr>
          <a:xfrm>
            <a:off x="3138944" y="1575714"/>
            <a:ext cx="5624808" cy="2524814"/>
          </a:xfrm>
          <a:prstGeom prst="rect">
            <a:avLst/>
          </a:prstGeom>
        </p:spPr>
      </p:pic>
      <p:sp>
        <p:nvSpPr>
          <p:cNvPr id="4" name="Slide Number Placeholder 3"/>
          <p:cNvSpPr>
            <a:spLocks noGrp="1"/>
          </p:cNvSpPr>
          <p:nvPr>
            <p:ph type="sldNum" sz="quarter" idx="4"/>
          </p:nvPr>
        </p:nvSpPr>
        <p:spPr/>
        <p:txBody>
          <a:bodyPr/>
          <a:lstStyle/>
          <a:p>
            <a:fld id="{71669833-F6D1-4A24-9E2B-B954F35C4C41}" type="slidenum">
              <a:rPr lang="en-US" smtClean="0"/>
              <a:pPr/>
              <a:t>64</a:t>
            </a:fld>
            <a:endParaRPr lang="en-US"/>
          </a:p>
        </p:txBody>
      </p:sp>
      <p:sp>
        <p:nvSpPr>
          <p:cNvPr id="8" name="TextBox 7"/>
          <p:cNvSpPr txBox="1"/>
          <p:nvPr/>
        </p:nvSpPr>
        <p:spPr>
          <a:xfrm>
            <a:off x="5191433" y="5250206"/>
            <a:ext cx="3207096" cy="923330"/>
          </a:xfrm>
          <a:prstGeom prst="rect">
            <a:avLst/>
          </a:prstGeom>
          <a:noFill/>
        </p:spPr>
        <p:txBody>
          <a:bodyPr wrap="none" rtlCol="0">
            <a:spAutoFit/>
          </a:bodyPr>
          <a:lstStyle/>
          <a:p>
            <a:r>
              <a:rPr lang="en-US" dirty="0" smtClean="0"/>
              <a:t>Note! This has been improved</a:t>
            </a:r>
          </a:p>
          <a:p>
            <a:r>
              <a:rPr lang="en-US" dirty="0" smtClean="0"/>
              <a:t>since the HPEC paper. Doable </a:t>
            </a:r>
          </a:p>
          <a:p>
            <a:r>
              <a:rPr lang="en-US" dirty="0" smtClean="0"/>
              <a:t>as a special </a:t>
            </a:r>
            <a:r>
              <a:rPr lang="en-US" dirty="0" err="1" smtClean="0"/>
              <a:t>OneTable</a:t>
            </a:r>
            <a:r>
              <a:rPr lang="en-US" dirty="0" smtClean="0"/>
              <a:t> operation.</a:t>
            </a:r>
            <a:endParaRPr lang="en-US" dirty="0"/>
          </a:p>
        </p:txBody>
      </p:sp>
      <p:sp>
        <p:nvSpPr>
          <p:cNvPr id="2" name="TextBox 1"/>
          <p:cNvSpPr txBox="1"/>
          <p:nvPr/>
        </p:nvSpPr>
        <p:spPr>
          <a:xfrm>
            <a:off x="5785019" y="3648722"/>
            <a:ext cx="2571183" cy="1328023"/>
          </a:xfrm>
          <a:prstGeom prst="roundRect">
            <a:avLst/>
          </a:prstGeom>
          <a:noFill/>
          <a:ln>
            <a:solidFill>
              <a:schemeClr val="tx1"/>
            </a:solidFill>
          </a:ln>
        </p:spPr>
        <p:txBody>
          <a:bodyPr wrap="square" rtlCol="0">
            <a:spAutoFit/>
          </a:bodyPr>
          <a:lstStyle/>
          <a:p>
            <a:pPr algn="ctr"/>
            <a:r>
              <a:rPr lang="en-US" sz="2400" dirty="0" smtClean="0"/>
              <a:t>Fusion:</a:t>
            </a:r>
          </a:p>
          <a:p>
            <a:pPr algn="ctr"/>
            <a:r>
              <a:rPr lang="en-US" sz="2400" dirty="0" smtClean="0"/>
              <a:t>A single </a:t>
            </a:r>
            <a:r>
              <a:rPr lang="en-US" sz="2400" dirty="0" err="1" smtClean="0"/>
              <a:t>Graphulo</a:t>
            </a:r>
            <a:r>
              <a:rPr lang="en-US" sz="2400" dirty="0" smtClean="0"/>
              <a:t> </a:t>
            </a:r>
            <a:r>
              <a:rPr lang="en-US" sz="2400" dirty="0" err="1" smtClean="0"/>
              <a:t>TwoTable</a:t>
            </a:r>
            <a:r>
              <a:rPr lang="en-US" sz="2400" dirty="0" smtClean="0"/>
              <a:t> pass!</a:t>
            </a:r>
            <a:endParaRPr lang="en-US" sz="2400" dirty="0"/>
          </a:p>
        </p:txBody>
      </p:sp>
    </p:spTree>
    <p:extLst>
      <p:ext uri="{BB962C8B-B14F-4D97-AF65-F5344CB8AC3E}">
        <p14:creationId xmlns:p14="http://schemas.microsoft.com/office/powerpoint/2010/main" val="1908225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Straight Arrow Connector 105"/>
          <p:cNvCxnSpPr>
            <a:stCxn id="84" idx="2"/>
          </p:cNvCxnSpPr>
          <p:nvPr/>
        </p:nvCxnSpPr>
        <p:spPr bwMode="auto">
          <a:xfrm flipH="1">
            <a:off x="1134060" y="3091648"/>
            <a:ext cx="501312" cy="1028796"/>
          </a:xfrm>
          <a:prstGeom prst="straightConnector1">
            <a:avLst/>
          </a:prstGeom>
          <a:solidFill>
            <a:srgbClr val="618FFD"/>
          </a:solidFill>
          <a:ln w="25400" cap="flat" cmpd="sng" algn="ctr">
            <a:solidFill>
              <a:srgbClr val="000000"/>
            </a:solidFill>
            <a:prstDash val="solid"/>
            <a:round/>
            <a:headEnd type="none" w="sm" len="sm"/>
            <a:tailEnd type="arrow"/>
          </a:ln>
          <a:effectLst/>
        </p:spPr>
      </p:cxnSp>
      <p:sp>
        <p:nvSpPr>
          <p:cNvPr id="3" name="Text Placeholder 2"/>
          <p:cNvSpPr>
            <a:spLocks noGrp="1"/>
          </p:cNvSpPr>
          <p:nvPr>
            <p:ph type="body" sz="quarter" idx="10"/>
          </p:nvPr>
        </p:nvSpPr>
        <p:spPr/>
        <p:txBody>
          <a:bodyPr/>
          <a:lstStyle/>
          <a:p>
            <a:r>
              <a:rPr lang="en-US" dirty="0"/>
              <a:t>Alg 2: k-Truss Subgraph</a:t>
            </a:r>
          </a:p>
        </p:txBody>
      </p:sp>
      <p:pic>
        <p:nvPicPr>
          <p:cNvPr id="6" name="Chart Placeholder 5"/>
          <p:cNvPicPr>
            <a:picLocks noGrp="1" noChangeAspect="1"/>
          </p:cNvPicPr>
          <p:nvPr>
            <p:ph type="chart" sz="quarter" idx="12"/>
          </p:nvPr>
        </p:nvPicPr>
        <p:blipFill>
          <a:blip r:embed="rId3"/>
          <a:stretch>
            <a:fillRect/>
          </a:stretch>
        </p:blipFill>
        <p:spPr>
          <a:xfrm>
            <a:off x="3396041" y="1573762"/>
            <a:ext cx="5250017" cy="3586713"/>
          </a:xfrm>
          <a:prstGeom prst="rect">
            <a:avLst/>
          </a:prstGeom>
        </p:spPr>
      </p:pic>
      <p:sp>
        <p:nvSpPr>
          <p:cNvPr id="2" name="TextBox 1"/>
          <p:cNvSpPr txBox="1"/>
          <p:nvPr/>
        </p:nvSpPr>
        <p:spPr>
          <a:xfrm>
            <a:off x="4084902" y="5527800"/>
            <a:ext cx="4561156" cy="510778"/>
          </a:xfrm>
          <a:prstGeom prst="roundRect">
            <a:avLst/>
          </a:prstGeom>
          <a:noFill/>
          <a:ln>
            <a:solidFill>
              <a:schemeClr val="tx1"/>
            </a:solidFill>
          </a:ln>
        </p:spPr>
        <p:txBody>
          <a:bodyPr wrap="square" rtlCol="0">
            <a:spAutoFit/>
          </a:bodyPr>
          <a:lstStyle/>
          <a:p>
            <a:pPr algn="ctr"/>
            <a:r>
              <a:rPr lang="en-US" sz="2400" dirty="0" smtClean="0"/>
              <a:t>Iterations of </a:t>
            </a:r>
            <a:r>
              <a:rPr lang="en-US" sz="2400" dirty="0" err="1" smtClean="0"/>
              <a:t>Graphulo</a:t>
            </a:r>
            <a:r>
              <a:rPr lang="en-US" sz="2400" dirty="0" smtClean="0"/>
              <a:t> </a:t>
            </a:r>
            <a:r>
              <a:rPr lang="en-US" sz="2400" dirty="0" err="1" smtClean="0"/>
              <a:t>TwoTables</a:t>
            </a:r>
            <a:endParaRPr lang="en-US" sz="2400" dirty="0"/>
          </a:p>
        </p:txBody>
      </p:sp>
      <p:sp>
        <p:nvSpPr>
          <p:cNvPr id="80" name="Flowchart: Magnetic Disk 79"/>
          <p:cNvSpPr/>
          <p:nvPr/>
        </p:nvSpPr>
        <p:spPr bwMode="auto">
          <a:xfrm>
            <a:off x="671757" y="1840090"/>
            <a:ext cx="616404" cy="577185"/>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A</a:t>
            </a:r>
          </a:p>
        </p:txBody>
      </p:sp>
      <p:sp>
        <p:nvSpPr>
          <p:cNvPr id="82" name="Flowchart: Magnetic Disk 81"/>
          <p:cNvSpPr/>
          <p:nvPr/>
        </p:nvSpPr>
        <p:spPr bwMode="auto">
          <a:xfrm>
            <a:off x="671757" y="4120444"/>
            <a:ext cx="616404" cy="577185"/>
          </a:xfrm>
          <a:prstGeom prst="flowChartMagneticDisk">
            <a:avLst/>
          </a:prstGeom>
          <a:solidFill>
            <a:srgbClr val="FFCC99"/>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B</a:t>
            </a:r>
          </a:p>
        </p:txBody>
      </p:sp>
      <p:sp>
        <p:nvSpPr>
          <p:cNvPr id="84" name="Rectangle 83"/>
          <p:cNvSpPr/>
          <p:nvPr/>
        </p:nvSpPr>
        <p:spPr bwMode="auto">
          <a:xfrm>
            <a:off x="1085762" y="2696066"/>
            <a:ext cx="1099219" cy="395582"/>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err="1" smtClean="0">
                <a:ln>
                  <a:noFill/>
                </a:ln>
                <a:solidFill>
                  <a:srgbClr val="000000"/>
                </a:solidFill>
                <a:effectLst/>
                <a:uLnTx/>
                <a:uFillTx/>
                <a:latin typeface="Arial" pitchFamily="-110" charset="0"/>
              </a:rPr>
              <a:t>TableMult</a:t>
            </a: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85" name="Straight Arrow Connector 84"/>
          <p:cNvCxnSpPr>
            <a:endCxn id="84" idx="0"/>
          </p:cNvCxnSpPr>
          <p:nvPr/>
        </p:nvCxnSpPr>
        <p:spPr bwMode="auto">
          <a:xfrm>
            <a:off x="851770" y="2417275"/>
            <a:ext cx="783602" cy="278791"/>
          </a:xfrm>
          <a:prstGeom prst="straightConnector1">
            <a:avLst/>
          </a:prstGeom>
          <a:solidFill>
            <a:srgbClr val="618FFD"/>
          </a:solidFill>
          <a:ln w="25400" cap="flat" cmpd="sng" algn="ctr">
            <a:solidFill>
              <a:srgbClr val="000000"/>
            </a:solidFill>
            <a:prstDash val="solid"/>
            <a:round/>
            <a:headEnd type="none" w="sm" len="sm"/>
            <a:tailEnd type="arrow"/>
          </a:ln>
          <a:effectLst/>
        </p:spPr>
      </p:cxnSp>
      <p:cxnSp>
        <p:nvCxnSpPr>
          <p:cNvPr id="86" name="Curved Connector 85"/>
          <p:cNvCxnSpPr/>
          <p:nvPr/>
        </p:nvCxnSpPr>
        <p:spPr bwMode="auto">
          <a:xfrm>
            <a:off x="1296436" y="2160432"/>
            <a:ext cx="642233" cy="535634"/>
          </a:xfrm>
          <a:prstGeom prst="curvedConnector3">
            <a:avLst>
              <a:gd name="adj1" fmla="val 113436"/>
            </a:avLst>
          </a:prstGeom>
          <a:solidFill>
            <a:srgbClr val="618FFD"/>
          </a:solidFill>
          <a:ln w="25400" cap="flat" cmpd="sng" algn="ctr">
            <a:solidFill>
              <a:srgbClr val="000000"/>
            </a:solidFill>
            <a:prstDash val="solid"/>
            <a:round/>
            <a:headEnd type="none" w="sm" len="sm"/>
            <a:tailEnd type="triangle" w="med" len="lg"/>
          </a:ln>
          <a:effectLst/>
        </p:spPr>
      </p:cxnSp>
      <p:sp>
        <p:nvSpPr>
          <p:cNvPr id="87" name="TextBox 86"/>
          <p:cNvSpPr txBox="1"/>
          <p:nvPr/>
        </p:nvSpPr>
        <p:spPr>
          <a:xfrm>
            <a:off x="1724516" y="2161984"/>
            <a:ext cx="1026492" cy="276999"/>
          </a:xfrm>
          <a:prstGeom prst="rect">
            <a:avLst/>
          </a:prstGeom>
          <a:solidFill>
            <a:srgbClr val="FFFFFF"/>
          </a:solidFill>
          <a:ln>
            <a:solidFill>
              <a:srgbClr val="000000"/>
            </a:solidFill>
            <a:prstDash val="solid"/>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rgbClr val="000000"/>
                </a:solidFill>
                <a:effectLst/>
                <a:uLnTx/>
                <a:uFillTx/>
                <a:latin typeface="Arial"/>
              </a:rPr>
              <a:t>deepCopy</a:t>
            </a:r>
            <a:r>
              <a:rPr kumimoji="0" lang="en-US" sz="1200" b="1" i="0" u="none" strike="noStrike" kern="0" cap="none" spc="0" normalizeH="0" baseline="0" noProof="0" dirty="0" smtClean="0">
                <a:ln>
                  <a:noFill/>
                </a:ln>
                <a:solidFill>
                  <a:srgbClr val="000000"/>
                </a:solidFill>
                <a:effectLst/>
                <a:uLnTx/>
                <a:uFillTx/>
                <a:latin typeface="Arial"/>
              </a:rPr>
              <a:t>()</a:t>
            </a:r>
          </a:p>
        </p:txBody>
      </p:sp>
      <p:sp>
        <p:nvSpPr>
          <p:cNvPr id="92" name="Rectangle 91"/>
          <p:cNvSpPr/>
          <p:nvPr/>
        </p:nvSpPr>
        <p:spPr>
          <a:xfrm>
            <a:off x="1724516" y="3031885"/>
            <a:ext cx="530915" cy="369332"/>
          </a:xfrm>
          <a:prstGeom prst="rect">
            <a:avLst/>
          </a:prstGeom>
        </p:spPr>
        <p:txBody>
          <a:bodyPr wrap="none">
            <a:spAutoFit/>
          </a:bodyPr>
          <a:lstStyle/>
          <a:p>
            <a:r>
              <a:rPr lang="en-US" dirty="0" smtClean="0"/>
              <a:t>⊗2</a:t>
            </a:r>
            <a:endParaRPr lang="en-US" dirty="0"/>
          </a:p>
        </p:txBody>
      </p:sp>
      <p:grpSp>
        <p:nvGrpSpPr>
          <p:cNvPr id="93" name="Group 92"/>
          <p:cNvGrpSpPr/>
          <p:nvPr/>
        </p:nvGrpSpPr>
        <p:grpSpPr>
          <a:xfrm>
            <a:off x="1114753" y="3396593"/>
            <a:ext cx="367872" cy="367871"/>
            <a:chOff x="6642503" y="2496744"/>
            <a:chExt cx="457201" cy="457200"/>
          </a:xfrm>
        </p:grpSpPr>
        <p:sp>
          <p:nvSpPr>
            <p:cNvPr id="94" name="Rectangle 93"/>
            <p:cNvSpPr/>
            <p:nvPr/>
          </p:nvSpPr>
          <p:spPr bwMode="auto">
            <a:xfrm>
              <a:off x="6642505" y="2496744"/>
              <a:ext cx="457199" cy="457200"/>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cxnSp>
          <p:nvCxnSpPr>
            <p:cNvPr id="95" name="Straight Arrow Connector 94"/>
            <p:cNvCxnSpPr/>
            <p:nvPr/>
          </p:nvCxnSpPr>
          <p:spPr bwMode="auto">
            <a:xfrm flipH="1" flipV="1">
              <a:off x="6642503" y="2496744"/>
              <a:ext cx="457199" cy="457200"/>
            </a:xfrm>
            <a:prstGeom prst="straightConnector1">
              <a:avLst/>
            </a:prstGeom>
            <a:solidFill>
              <a:srgbClr val="618FFD"/>
            </a:solidFill>
            <a:ln w="44450" cap="flat" cmpd="sng" algn="ctr">
              <a:solidFill>
                <a:srgbClr val="000000"/>
              </a:solidFill>
              <a:prstDash val="sysDash"/>
              <a:round/>
              <a:headEnd type="none" w="sm" len="sm"/>
              <a:tailEnd type="none"/>
            </a:ln>
            <a:effectLst/>
          </p:spPr>
        </p:cxnSp>
      </p:grpSp>
      <p:cxnSp>
        <p:nvCxnSpPr>
          <p:cNvPr id="97" name="Curved Connector 96"/>
          <p:cNvCxnSpPr/>
          <p:nvPr/>
        </p:nvCxnSpPr>
        <p:spPr bwMode="auto">
          <a:xfrm rot="16200000" flipH="1">
            <a:off x="-155036" y="3223487"/>
            <a:ext cx="1802938" cy="81288"/>
          </a:xfrm>
          <a:prstGeom prst="curvedConnector3">
            <a:avLst>
              <a:gd name="adj1" fmla="val 100717"/>
            </a:avLst>
          </a:prstGeom>
          <a:solidFill>
            <a:srgbClr val="618FFD"/>
          </a:solidFill>
          <a:ln w="25400" cap="flat" cmpd="sng" algn="ctr">
            <a:solidFill>
              <a:srgbClr val="000000"/>
            </a:solidFill>
            <a:prstDash val="solid"/>
            <a:round/>
            <a:headEnd type="none" w="sm" len="sm"/>
            <a:tailEnd type="triangle" w="med" len="lg"/>
          </a:ln>
          <a:effectLst/>
        </p:spPr>
      </p:cxnSp>
      <p:cxnSp>
        <p:nvCxnSpPr>
          <p:cNvPr id="110" name="Straight Arrow Connector 109"/>
          <p:cNvCxnSpPr>
            <a:stCxn id="82" idx="4"/>
            <a:endCxn id="80" idx="1"/>
          </p:cNvCxnSpPr>
          <p:nvPr/>
        </p:nvCxnSpPr>
        <p:spPr bwMode="auto">
          <a:xfrm flipH="1" flipV="1">
            <a:off x="979959" y="1840090"/>
            <a:ext cx="308202" cy="2568947"/>
          </a:xfrm>
          <a:prstGeom prst="curvedConnector4">
            <a:avLst>
              <a:gd name="adj1" fmla="val -684032"/>
              <a:gd name="adj2" fmla="val 107663"/>
            </a:avLst>
          </a:prstGeom>
          <a:solidFill>
            <a:srgbClr val="618FFD"/>
          </a:solidFill>
          <a:ln w="25400" cap="flat" cmpd="sng" algn="ctr">
            <a:solidFill>
              <a:srgbClr val="000000"/>
            </a:solidFill>
            <a:prstDash val="solid"/>
            <a:round/>
            <a:headEnd type="none" w="sm" len="sm"/>
            <a:tailEnd type="triangle"/>
          </a:ln>
          <a:effectLst/>
        </p:spPr>
      </p:cxnSp>
      <p:sp>
        <p:nvSpPr>
          <p:cNvPr id="122" name="Rectangle 121"/>
          <p:cNvSpPr/>
          <p:nvPr/>
        </p:nvSpPr>
        <p:spPr bwMode="auto">
          <a:xfrm>
            <a:off x="1938670" y="3627282"/>
            <a:ext cx="1449312" cy="567742"/>
          </a:xfrm>
          <a:prstGeom prst="rect">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pitchFamily="-110" charset="0"/>
              </a:rPr>
              <a:t>B % 2 = 1 &amp;&amp; (B - 1) / 2 ≥ k-2</a:t>
            </a:r>
          </a:p>
        </p:txBody>
      </p:sp>
      <p:sp>
        <p:nvSpPr>
          <p:cNvPr id="123" name="Flowchart: Alternate Process 122"/>
          <p:cNvSpPr/>
          <p:nvPr/>
        </p:nvSpPr>
        <p:spPr bwMode="auto">
          <a:xfrm>
            <a:off x="1588844" y="4893709"/>
            <a:ext cx="962025" cy="457196"/>
          </a:xfrm>
          <a:prstGeom prst="flowChartAlternateProcess">
            <a:avLst/>
          </a:prstGeom>
          <a:solidFill>
            <a:srgbClr val="D2DCF2"/>
          </a:soli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Arial" pitchFamily="-110" charset="0"/>
              </a:rPr>
              <a:t>Client</a:t>
            </a:r>
          </a:p>
        </p:txBody>
      </p:sp>
      <p:sp>
        <p:nvSpPr>
          <p:cNvPr id="124" name="Right Arrow 123"/>
          <p:cNvSpPr/>
          <p:nvPr/>
        </p:nvSpPr>
        <p:spPr bwMode="auto">
          <a:xfrm rot="5228754">
            <a:off x="799845" y="3930467"/>
            <a:ext cx="1823135" cy="150729"/>
          </a:xfrm>
          <a:prstGeom prst="rightArrow">
            <a:avLst/>
          </a:prstGeom>
          <a:gradFill flip="none" rotWithShape="1">
            <a:gsLst>
              <a:gs pos="0">
                <a:srgbClr val="919191">
                  <a:lumMod val="40000"/>
                  <a:lumOff val="60000"/>
                  <a:shade val="30000"/>
                  <a:satMod val="115000"/>
                </a:srgbClr>
              </a:gs>
              <a:gs pos="50000">
                <a:srgbClr val="919191">
                  <a:lumMod val="40000"/>
                  <a:lumOff val="60000"/>
                  <a:shade val="67500"/>
                  <a:satMod val="115000"/>
                </a:srgbClr>
              </a:gs>
              <a:gs pos="100000">
                <a:srgbClr val="919191">
                  <a:lumMod val="40000"/>
                  <a:lumOff val="60000"/>
                  <a:shade val="100000"/>
                  <a:satMod val="115000"/>
                </a:srgbClr>
              </a:gs>
            </a:gsLst>
            <a:lin ang="16200000" scaled="1"/>
            <a:tileRect/>
          </a:grad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Arial" pitchFamily="-110" charset="0"/>
            </a:endParaRPr>
          </a:p>
        </p:txBody>
      </p:sp>
      <p:sp>
        <p:nvSpPr>
          <p:cNvPr id="125" name="Rectangle 124"/>
          <p:cNvSpPr/>
          <p:nvPr/>
        </p:nvSpPr>
        <p:spPr>
          <a:xfrm>
            <a:off x="1783906" y="4544284"/>
            <a:ext cx="519694" cy="369332"/>
          </a:xfrm>
          <a:prstGeom prst="rect">
            <a:avLst/>
          </a:prstGeom>
        </p:spPr>
        <p:txBody>
          <a:bodyPr wrap="none">
            <a:spAutoFit/>
          </a:bodyPr>
          <a:lstStyle/>
          <a:p>
            <a:r>
              <a:rPr lang="en-US" dirty="0" err="1" smtClean="0"/>
              <a:t>nnz</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65</a:t>
            </a:fld>
            <a:endParaRPr lang="en-US"/>
          </a:p>
        </p:txBody>
      </p:sp>
    </p:spTree>
    <p:extLst>
      <p:ext uri="{BB962C8B-B14F-4D97-AF65-F5344CB8AC3E}">
        <p14:creationId xmlns:p14="http://schemas.microsoft.com/office/powerpoint/2010/main" val="3818800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Why use K-V stores?</a:t>
            </a:r>
            <a:endParaRPr lang="en-US" dirty="0"/>
          </a:p>
        </p:txBody>
      </p:sp>
      <p:sp>
        <p:nvSpPr>
          <p:cNvPr id="6" name="Text Placeholder 5"/>
          <p:cNvSpPr>
            <a:spLocks noGrp="1"/>
          </p:cNvSpPr>
          <p:nvPr>
            <p:ph type="body" sz="quarter" idx="11"/>
          </p:nvPr>
        </p:nvSpPr>
        <p:spPr>
          <a:xfrm>
            <a:off x="659305" y="1736725"/>
            <a:ext cx="8196210" cy="5023998"/>
          </a:xfrm>
        </p:spPr>
        <p:txBody>
          <a:bodyPr/>
          <a:lstStyle/>
          <a:p>
            <a:r>
              <a:rPr lang="en-US" dirty="0" smtClean="0"/>
              <a:t>Scale out – large commodity clusters</a:t>
            </a:r>
          </a:p>
          <a:p>
            <a:r>
              <a:rPr lang="en-US" dirty="0"/>
              <a:t>Transparent partitioning, layout, performance</a:t>
            </a:r>
          </a:p>
          <a:p>
            <a:pPr lvl="1"/>
            <a:r>
              <a:rPr lang="en-US" dirty="0"/>
              <a:t>Friendly to developers &amp; applications that want control</a:t>
            </a:r>
          </a:p>
          <a:p>
            <a:r>
              <a:rPr lang="en-US" dirty="0" smtClean="0"/>
              <a:t>Some have "special features"</a:t>
            </a:r>
          </a:p>
          <a:p>
            <a:pPr lvl="1"/>
            <a:r>
              <a:rPr lang="en-US" dirty="0" smtClean="0"/>
              <a:t>entry-level access control</a:t>
            </a:r>
          </a:p>
          <a:p>
            <a:r>
              <a:rPr lang="en-US" dirty="0" smtClean="0"/>
              <a:t>Simple solution, </a:t>
            </a:r>
            <a:r>
              <a:rPr lang="en-US" i="1" dirty="0" smtClean="0"/>
              <a:t>if</a:t>
            </a:r>
            <a:r>
              <a:rPr lang="en-US" dirty="0" smtClean="0"/>
              <a:t> all your application requires 							is to </a:t>
            </a:r>
            <a:r>
              <a:rPr lang="en-US" u="sng" dirty="0" smtClean="0"/>
              <a:t>read &amp; write entries by key</a:t>
            </a:r>
          </a:p>
          <a:p>
            <a:pPr marL="0" indent="0" algn="ctr">
              <a:buNone/>
            </a:pPr>
            <a:endParaRPr lang="en-US" sz="300" i="1" dirty="0" smtClean="0"/>
          </a:p>
          <a:p>
            <a:pPr marL="0" indent="0" algn="ctr">
              <a:buNone/>
            </a:pPr>
            <a:r>
              <a:rPr lang="en-US" sz="3200" i="1" dirty="0" smtClean="0"/>
              <a:t>What </a:t>
            </a:r>
            <a:r>
              <a:rPr lang="en-US" sz="3200" i="1" dirty="0"/>
              <a:t>if you want to do more</a:t>
            </a:r>
            <a:r>
              <a:rPr lang="en-US" sz="3200" i="1" dirty="0" smtClean="0"/>
              <a:t>?</a:t>
            </a:r>
            <a:endParaRPr lang="en-US" sz="2800" dirty="0" smtClean="0"/>
          </a:p>
          <a:p>
            <a:pPr marL="0" indent="0" algn="ctr">
              <a:buNone/>
            </a:pPr>
            <a:r>
              <a:rPr lang="en-US" dirty="0" smtClean="0"/>
              <a:t>Computing beyond read-writes</a:t>
            </a:r>
          </a:p>
          <a:p>
            <a:pPr marL="0" indent="0">
              <a:buNone/>
            </a:pPr>
            <a:endParaRPr lang="en-US" sz="1050" dirty="0" smtClean="0"/>
          </a:p>
          <a:p>
            <a:pPr marL="0" indent="0">
              <a:buNone/>
            </a:pPr>
            <a:r>
              <a:rPr lang="en-US" dirty="0" smtClean="0"/>
              <a:t>Computing @application client </a:t>
            </a:r>
          </a:p>
          <a:p>
            <a:pPr marL="0" indent="0">
              <a:buNone/>
            </a:pPr>
            <a:r>
              <a:rPr lang="en-US" dirty="0" smtClean="0"/>
              <a:t>	can have drawbacks…</a:t>
            </a:r>
          </a:p>
        </p:txBody>
      </p:sp>
      <p:sp>
        <p:nvSpPr>
          <p:cNvPr id="2" name="Slide Number Placeholder 1"/>
          <p:cNvSpPr>
            <a:spLocks noGrp="1"/>
          </p:cNvSpPr>
          <p:nvPr>
            <p:ph type="sldNum" sz="quarter" idx="4"/>
          </p:nvPr>
        </p:nvSpPr>
        <p:spPr/>
        <p:txBody>
          <a:bodyPr/>
          <a:lstStyle/>
          <a:p>
            <a:fld id="{71669833-F6D1-4A24-9E2B-B954F35C4C41}" type="slidenum">
              <a:rPr lang="en-US" smtClean="0"/>
              <a:pPr/>
              <a:t>7</a:t>
            </a:fld>
            <a:endParaRPr lang="en-US"/>
          </a:p>
        </p:txBody>
      </p:sp>
    </p:spTree>
    <p:extLst>
      <p:ext uri="{BB962C8B-B14F-4D97-AF65-F5344CB8AC3E}">
        <p14:creationId xmlns:p14="http://schemas.microsoft.com/office/powerpoint/2010/main" val="36352316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a:xfrm>
            <a:off x="308008" y="2956509"/>
            <a:ext cx="8835991" cy="3733474"/>
          </a:xfrm>
        </p:spPr>
        <p:txBody>
          <a:bodyPr/>
          <a:lstStyle/>
          <a:p>
            <a:r>
              <a:rPr lang="en-US" dirty="0" smtClean="0"/>
              <a:t>Fast read-writes perfect for low-latency web server</a:t>
            </a:r>
          </a:p>
          <a:p>
            <a:r>
              <a:rPr lang="en-US" dirty="0" smtClean="0"/>
              <a:t>What if the website managers want to run analytics?</a:t>
            </a:r>
            <a:endParaRPr lang="en-US" sz="800" dirty="0" smtClean="0"/>
          </a:p>
        </p:txBody>
      </p:sp>
      <p:sp>
        <p:nvSpPr>
          <p:cNvPr id="6" name="Text Placeholder 5"/>
          <p:cNvSpPr>
            <a:spLocks noGrp="1"/>
          </p:cNvSpPr>
          <p:nvPr>
            <p:ph type="body" sz="quarter" idx="12"/>
          </p:nvPr>
        </p:nvSpPr>
        <p:spPr>
          <a:xfrm>
            <a:off x="671756" y="1730667"/>
            <a:ext cx="8344227" cy="411171"/>
          </a:xfrm>
        </p:spPr>
        <p:txBody>
          <a:bodyPr/>
          <a:lstStyle/>
          <a:p>
            <a:r>
              <a:rPr lang="en-US" dirty="0" smtClean="0"/>
              <a:t>Example from </a:t>
            </a:r>
            <a:r>
              <a:rPr lang="en-US" dirty="0" err="1" smtClean="0"/>
              <a:t>Riak</a:t>
            </a:r>
            <a:r>
              <a:rPr lang="en-US" dirty="0" smtClean="0"/>
              <a:t> Use Case: Browser Sessions (e.g. Wikipedia)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208066869"/>
              </p:ext>
            </p:extLst>
          </p:nvPr>
        </p:nvGraphicFramePr>
        <p:xfrm>
          <a:off x="628650" y="2224989"/>
          <a:ext cx="8201025" cy="731520"/>
        </p:xfrm>
        <a:graphic>
          <a:graphicData uri="http://schemas.openxmlformats.org/drawingml/2006/table">
            <a:tbl>
              <a:tblPr/>
              <a:tblGrid>
                <a:gridCol w="1809750"/>
                <a:gridCol w="1790700"/>
                <a:gridCol w="4600575"/>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Session </a:t>
                      </a:r>
                      <a:r>
                        <a:rPr lang="en-US" dirty="0" smtClean="0">
                          <a:effectLst/>
                        </a:rPr>
                        <a:t>Data (pages visited, shopping cart, …)</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r>
            </a:tbl>
          </a:graphicData>
        </a:graphic>
      </p:graphicFrame>
      <p:sp>
        <p:nvSpPr>
          <p:cNvPr id="2" name="Slide Number Placeholder 1"/>
          <p:cNvSpPr>
            <a:spLocks noGrp="1"/>
          </p:cNvSpPr>
          <p:nvPr>
            <p:ph type="sldNum" sz="quarter" idx="4"/>
          </p:nvPr>
        </p:nvSpPr>
        <p:spPr/>
        <p:txBody>
          <a:bodyPr/>
          <a:lstStyle/>
          <a:p>
            <a:fld id="{71669833-F6D1-4A24-9E2B-B954F35C4C41}" type="slidenum">
              <a:rPr lang="en-US" smtClean="0"/>
              <a:pPr/>
              <a:t>8</a:t>
            </a:fld>
            <a:endParaRPr lang="en-US"/>
          </a:p>
        </p:txBody>
      </p:sp>
      <p:grpSp>
        <p:nvGrpSpPr>
          <p:cNvPr id="15" name="Group 14"/>
          <p:cNvGrpSpPr/>
          <p:nvPr/>
        </p:nvGrpSpPr>
        <p:grpSpPr>
          <a:xfrm>
            <a:off x="298659" y="3852638"/>
            <a:ext cx="1678532" cy="2608980"/>
            <a:chOff x="298659" y="3852638"/>
            <a:chExt cx="1678532" cy="2608980"/>
          </a:xfrm>
        </p:grpSpPr>
        <p:sp>
          <p:nvSpPr>
            <p:cNvPr id="16" name="Left-Right Arrow 15"/>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8" name="TextBox 17"/>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9" name="TextBox 18"/>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20" name="TextBox 19"/>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Tree>
    <p:extLst>
      <p:ext uri="{BB962C8B-B14F-4D97-AF65-F5344CB8AC3E}">
        <p14:creationId xmlns:p14="http://schemas.microsoft.com/office/powerpoint/2010/main" val="35034279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Computing on Key-Value DB</a:t>
            </a:r>
            <a:endParaRPr lang="en-US" dirty="0"/>
          </a:p>
        </p:txBody>
      </p:sp>
      <p:sp>
        <p:nvSpPr>
          <p:cNvPr id="5" name="Text Placeholder 4"/>
          <p:cNvSpPr>
            <a:spLocks noGrp="1"/>
          </p:cNvSpPr>
          <p:nvPr>
            <p:ph type="body" sz="quarter" idx="11"/>
          </p:nvPr>
        </p:nvSpPr>
        <p:spPr>
          <a:xfrm>
            <a:off x="308008" y="2956509"/>
            <a:ext cx="8835991" cy="3733474"/>
          </a:xfrm>
        </p:spPr>
        <p:txBody>
          <a:bodyPr/>
          <a:lstStyle/>
          <a:p>
            <a:r>
              <a:rPr lang="en-US" dirty="0" smtClean="0"/>
              <a:t>Fast read-writes perfect for low-latency web server</a:t>
            </a:r>
          </a:p>
          <a:p>
            <a:r>
              <a:rPr lang="en-US" dirty="0" smtClean="0"/>
              <a:t>What if the website managers want to run analytics?</a:t>
            </a:r>
            <a:br>
              <a:rPr lang="en-US" dirty="0" smtClean="0"/>
            </a:br>
            <a:endParaRPr lang="en-US" sz="800" dirty="0" smtClean="0"/>
          </a:p>
          <a:p>
            <a:pPr marL="1600200" lvl="1"/>
            <a:r>
              <a:rPr lang="en-US" b="0" dirty="0" smtClean="0"/>
              <a:t>Query: find average session length.</a:t>
            </a:r>
          </a:p>
        </p:txBody>
      </p:sp>
      <p:sp>
        <p:nvSpPr>
          <p:cNvPr id="6" name="Text Placeholder 5"/>
          <p:cNvSpPr>
            <a:spLocks noGrp="1"/>
          </p:cNvSpPr>
          <p:nvPr>
            <p:ph type="body" sz="quarter" idx="12"/>
          </p:nvPr>
        </p:nvSpPr>
        <p:spPr/>
        <p:txBody>
          <a:bodyPr/>
          <a:lstStyle/>
          <a:p>
            <a:r>
              <a:rPr lang="en-US" dirty="0" smtClean="0"/>
              <a:t>Example from </a:t>
            </a:r>
            <a:r>
              <a:rPr lang="en-US" dirty="0" err="1" smtClean="0"/>
              <a:t>Riak</a:t>
            </a:r>
            <a:r>
              <a:rPr lang="en-US" dirty="0" smtClean="0"/>
              <a:t> Use Case: Browser Sessions (e.g. Wikipedia)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208066869"/>
              </p:ext>
            </p:extLst>
          </p:nvPr>
        </p:nvGraphicFramePr>
        <p:xfrm>
          <a:off x="628650" y="2224989"/>
          <a:ext cx="8201025" cy="731520"/>
        </p:xfrm>
        <a:graphic>
          <a:graphicData uri="http://schemas.openxmlformats.org/drawingml/2006/table">
            <a:tbl>
              <a:tblPr/>
              <a:tblGrid>
                <a:gridCol w="1809750"/>
                <a:gridCol w="1790700"/>
                <a:gridCol w="4600575"/>
              </a:tblGrid>
              <a:tr h="0">
                <a:tc>
                  <a:txBody>
                    <a:bodyPr/>
                    <a:lstStyle/>
                    <a:p>
                      <a:pPr algn="ctr"/>
                      <a:r>
                        <a:rPr lang="en-US" b="1" dirty="0">
                          <a:effectLst/>
                        </a:rPr>
                        <a:t>DATA TYPE</a:t>
                      </a:r>
                      <a:endParaRPr lang="en-US" dirty="0">
                        <a:effectLst/>
                      </a:endParaRPr>
                    </a:p>
                  </a:txBody>
                  <a:tcPr marR="762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KEY</a:t>
                      </a:r>
                      <a:endParaRPr lang="en-US" dirty="0">
                        <a:effectLst/>
                      </a:endParaRP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b="1" dirty="0">
                          <a:effectLst/>
                        </a:rPr>
                        <a:t>VALUE</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40000"/>
                        <a:lumOff val="60000"/>
                      </a:schemeClr>
                    </a:solidFill>
                  </a:tcPr>
                </a:tc>
              </a:tr>
              <a:tr h="0">
                <a:tc>
                  <a:txBody>
                    <a:bodyPr/>
                    <a:lstStyle/>
                    <a:p>
                      <a:r>
                        <a:rPr lang="en-US" dirty="0">
                          <a:effectLst/>
                        </a:rPr>
                        <a:t>Session</a:t>
                      </a:r>
                    </a:p>
                  </a:txBody>
                  <a:tcPr marR="762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User/Session ID</a:t>
                      </a:r>
                    </a:p>
                  </a:txBody>
                  <a:tcPr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c>
                  <a:txBody>
                    <a:bodyPr/>
                    <a:lstStyle/>
                    <a:p>
                      <a:r>
                        <a:rPr lang="en-US" dirty="0">
                          <a:effectLst/>
                        </a:rPr>
                        <a:t>Session </a:t>
                      </a:r>
                      <a:r>
                        <a:rPr lang="en-US" dirty="0" smtClean="0">
                          <a:effectLst/>
                        </a:rPr>
                        <a:t>Data (pages visited, shopping cart, …)</a:t>
                      </a:r>
                      <a:endParaRPr lang="en-US" dirty="0">
                        <a:effectLst/>
                      </a:endParaRPr>
                    </a:p>
                  </a:txBody>
                  <a:tcPr marR="762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40000"/>
                        <a:lumOff val="60000"/>
                      </a:schemeClr>
                    </a:solidFill>
                  </a:tcPr>
                </a:tc>
              </a:tr>
            </a:tbl>
          </a:graphicData>
        </a:graphic>
      </p:graphicFrame>
      <p:grpSp>
        <p:nvGrpSpPr>
          <p:cNvPr id="14" name="Group 13"/>
          <p:cNvGrpSpPr/>
          <p:nvPr/>
        </p:nvGrpSpPr>
        <p:grpSpPr>
          <a:xfrm>
            <a:off x="298659" y="3852638"/>
            <a:ext cx="1678532" cy="2608980"/>
            <a:chOff x="298659" y="3852638"/>
            <a:chExt cx="1678532" cy="2608980"/>
          </a:xfrm>
        </p:grpSpPr>
        <p:sp>
          <p:nvSpPr>
            <p:cNvPr id="9" name="Left-Right Arrow 8"/>
            <p:cNvSpPr/>
            <p:nvPr/>
          </p:nvSpPr>
          <p:spPr>
            <a:xfrm rot="5400000">
              <a:off x="439340" y="4923766"/>
              <a:ext cx="2608978" cy="466725"/>
            </a:xfrm>
            <a:prstGeom prst="leftRightArrow">
              <a:avLst/>
            </a:prstGeom>
            <a:gradFill flip="none" rotWithShape="1">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8008" y="3852638"/>
              <a:ext cx="1247906" cy="646331"/>
            </a:xfrm>
            <a:prstGeom prst="rect">
              <a:avLst/>
            </a:prstGeom>
            <a:noFill/>
          </p:spPr>
          <p:txBody>
            <a:bodyPr wrap="none" rtlCol="0">
              <a:spAutoFit/>
            </a:bodyPr>
            <a:lstStyle/>
            <a:p>
              <a:pPr algn="r"/>
              <a:r>
                <a:rPr lang="en-US" dirty="0" smtClean="0"/>
                <a:t>Simple</a:t>
              </a:r>
            </a:p>
            <a:p>
              <a:pPr algn="r"/>
              <a:r>
                <a:rPr lang="en-US" dirty="0" smtClean="0"/>
                <a:t>filters, aggs</a:t>
              </a:r>
              <a:endParaRPr lang="en-US" dirty="0"/>
            </a:p>
          </p:txBody>
        </p:sp>
        <p:sp>
          <p:nvSpPr>
            <p:cNvPr id="11" name="TextBox 10"/>
            <p:cNvSpPr txBox="1"/>
            <p:nvPr/>
          </p:nvSpPr>
          <p:spPr>
            <a:xfrm>
              <a:off x="466207" y="4503960"/>
              <a:ext cx="1088311" cy="646331"/>
            </a:xfrm>
            <a:prstGeom prst="rect">
              <a:avLst/>
            </a:prstGeom>
            <a:noFill/>
          </p:spPr>
          <p:txBody>
            <a:bodyPr wrap="none" rtlCol="0">
              <a:spAutoFit/>
            </a:bodyPr>
            <a:lstStyle/>
            <a:p>
              <a:pPr algn="r"/>
              <a:r>
                <a:rPr lang="en-US" dirty="0" smtClean="0"/>
                <a:t>Requires</a:t>
              </a:r>
            </a:p>
            <a:p>
              <a:pPr algn="r"/>
              <a:r>
                <a:rPr lang="en-US" dirty="0" smtClean="0"/>
                <a:t>re-shuffle</a:t>
              </a:r>
              <a:endParaRPr lang="en-US" dirty="0"/>
            </a:p>
          </p:txBody>
        </p:sp>
        <p:sp>
          <p:nvSpPr>
            <p:cNvPr id="12" name="TextBox 11"/>
            <p:cNvSpPr txBox="1"/>
            <p:nvPr/>
          </p:nvSpPr>
          <p:spPr>
            <a:xfrm>
              <a:off x="554501" y="5159899"/>
              <a:ext cx="1000017" cy="646331"/>
            </a:xfrm>
            <a:prstGeom prst="rect">
              <a:avLst/>
            </a:prstGeom>
            <a:noFill/>
          </p:spPr>
          <p:txBody>
            <a:bodyPr wrap="none" rtlCol="0">
              <a:spAutoFit/>
            </a:bodyPr>
            <a:lstStyle/>
            <a:p>
              <a:pPr algn="r"/>
              <a:r>
                <a:rPr lang="en-US" dirty="0" smtClean="0"/>
                <a:t>Requires</a:t>
              </a:r>
            </a:p>
            <a:p>
              <a:pPr algn="r"/>
              <a:r>
                <a:rPr lang="en-US" dirty="0" smtClean="0"/>
                <a:t>iteration</a:t>
              </a:r>
              <a:endParaRPr lang="en-US" dirty="0"/>
            </a:p>
          </p:txBody>
        </p:sp>
        <p:sp>
          <p:nvSpPr>
            <p:cNvPr id="13" name="TextBox 12"/>
            <p:cNvSpPr txBox="1"/>
            <p:nvPr/>
          </p:nvSpPr>
          <p:spPr>
            <a:xfrm>
              <a:off x="298659" y="5815287"/>
              <a:ext cx="1252074" cy="646331"/>
            </a:xfrm>
            <a:prstGeom prst="rect">
              <a:avLst/>
            </a:prstGeom>
            <a:noFill/>
          </p:spPr>
          <p:txBody>
            <a:bodyPr wrap="none" rtlCol="0">
              <a:spAutoFit/>
            </a:bodyPr>
            <a:lstStyle/>
            <a:p>
              <a:pPr algn="r"/>
              <a:r>
                <a:rPr lang="en-US" dirty="0" smtClean="0"/>
                <a:t>ML, matrix,</a:t>
              </a:r>
            </a:p>
            <a:p>
              <a:pPr algn="r"/>
              <a:r>
                <a:rPr lang="en-US" dirty="0" smtClean="0"/>
                <a:t>graph alg.</a:t>
              </a:r>
              <a:endParaRPr lang="en-US" dirty="0"/>
            </a:p>
          </p:txBody>
        </p:sp>
      </p:grpSp>
      <p:sp>
        <p:nvSpPr>
          <p:cNvPr id="2" name="Slide Number Placeholder 1"/>
          <p:cNvSpPr>
            <a:spLocks noGrp="1"/>
          </p:cNvSpPr>
          <p:nvPr>
            <p:ph type="sldNum" sz="quarter" idx="4"/>
          </p:nvPr>
        </p:nvSpPr>
        <p:spPr/>
        <p:txBody>
          <a:bodyPr/>
          <a:lstStyle/>
          <a:p>
            <a:fld id="{71669833-F6D1-4A24-9E2B-B954F35C4C41}" type="slidenum">
              <a:rPr lang="en-US" smtClean="0"/>
              <a:pPr/>
              <a:t>9</a:t>
            </a:fld>
            <a:endParaRPr lang="en-US"/>
          </a:p>
        </p:txBody>
      </p:sp>
      <p:pic>
        <p:nvPicPr>
          <p:cNvPr id="1026" name="Picture 2" descr="http://www.clipartbest.com/cliparts/BdT/6Xx/BdT6XxLi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380" y="4320772"/>
            <a:ext cx="753618" cy="753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90672" y="4674042"/>
            <a:ext cx="4319965" cy="400110"/>
          </a:xfrm>
          <a:prstGeom prst="rect">
            <a:avLst/>
          </a:prstGeom>
          <a:noFill/>
        </p:spPr>
        <p:txBody>
          <a:bodyPr wrap="none" rtlCol="0">
            <a:spAutoFit/>
          </a:bodyPr>
          <a:lstStyle/>
          <a:p>
            <a:r>
              <a:rPr lang="en-US" sz="2000" dirty="0" smtClean="0"/>
              <a:t>Supported by most key-value databases</a:t>
            </a:r>
            <a:endParaRPr lang="en-US" sz="2000" dirty="0"/>
          </a:p>
        </p:txBody>
      </p:sp>
    </p:spTree>
    <p:extLst>
      <p:ext uri="{BB962C8B-B14F-4D97-AF65-F5344CB8AC3E}">
        <p14:creationId xmlns:p14="http://schemas.microsoft.com/office/powerpoint/2010/main" val="211171481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1948</TotalTime>
  <Words>3795</Words>
  <Application>Microsoft Office PowerPoint</Application>
  <PresentationFormat>On-screen Show (4:3)</PresentationFormat>
  <Paragraphs>877</Paragraphs>
  <Slides>65</Slides>
  <Notes>48</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65</vt:i4>
      </vt:variant>
    </vt:vector>
  </HeadingPairs>
  <TitlesOfParts>
    <vt:vector size="80" baseType="lpstr">
      <vt:lpstr>Aharoni</vt:lpstr>
      <vt:lpstr>Arial</vt:lpstr>
      <vt:lpstr>Berlin Sans FB Demi</vt:lpstr>
      <vt:lpstr>Calibri</vt:lpstr>
      <vt:lpstr>Cambria Math</vt:lpstr>
      <vt:lpstr>Consolas</vt:lpstr>
      <vt:lpstr>Encode Sans Normal Black</vt:lpstr>
      <vt:lpstr>inherit</vt:lpstr>
      <vt:lpstr>Lucida Grande</vt:lpstr>
      <vt:lpstr>Open Sans</vt:lpstr>
      <vt:lpstr>Open Sans Light</vt:lpstr>
      <vt:lpstr>Uni Sans Regular</vt:lpstr>
      <vt:lpstr>Wingdings</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In-Database Analytics for NoSQL Key-Value Stores</dc:title>
  <dc:creator>Dylan Hutchison</dc:creator>
  <cp:lastModifiedBy>Dylan Hutchison</cp:lastModifiedBy>
  <cp:revision>143</cp:revision>
  <cp:lastPrinted>2016-02-10T20:19:12Z</cp:lastPrinted>
  <dcterms:created xsi:type="dcterms:W3CDTF">2014-10-14T00:51:43Z</dcterms:created>
  <dcterms:modified xsi:type="dcterms:W3CDTF">2016-12-05T22:09:58Z</dcterms:modified>
</cp:coreProperties>
</file>